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ricolage Grotesque Extra Bold"/>
      <p:regular r:id="rId17"/>
    </p:embeddedFont>
    <p:embeddedFont>
      <p:font typeface="Montserrat"/>
      <p:regular r:id="rId18"/>
    </p:embeddedFont>
    <p:embeddedFont>
      <p:font typeface="Montserrat"/>
      <p:regular r:id="rId19"/>
    </p:embeddedFont>
    <p:embeddedFont>
      <p:font typeface="Montserrat"/>
      <p:regular r:id="rId20"/>
    </p:embeddedFont>
    <p:embeddedFont>
      <p:font typeface="Montserrat"/>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slideLayout" Target="../slideLayouts/slideLayout9.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svg"/><Relationship Id="rId10" Type="http://schemas.openxmlformats.org/officeDocument/2006/relationships/slideLayout" Target="../slideLayouts/slideLayout10.xml"/><Relationship Id="rId11"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0E3F">
              <a:alpha val="80000"/>
            </a:srgbClr>
          </a:solidFill>
          <a:ln/>
        </p:spPr>
      </p:sp>
      <p:sp>
        <p:nvSpPr>
          <p:cNvPr id="4" name="Text 1"/>
          <p:cNvSpPr/>
          <p:nvPr/>
        </p:nvSpPr>
        <p:spPr>
          <a:xfrm>
            <a:off x="865227" y="2170509"/>
            <a:ext cx="12899827" cy="1543050"/>
          </a:xfrm>
          <a:prstGeom prst="rect">
            <a:avLst/>
          </a:prstGeom>
          <a:noFill/>
          <a:ln/>
        </p:spPr>
        <p:txBody>
          <a:bodyPr wrap="square" lIns="0" tIns="0" rIns="0" bIns="0" rtlCol="0" anchor="t"/>
          <a:lstStyle/>
          <a:p>
            <a:pPr algn="l" indent="0" marL="0">
              <a:lnSpc>
                <a:spcPts val="6050"/>
              </a:lnSpc>
              <a:buNone/>
            </a:pPr>
            <a:r>
              <a:rPr lang="en-US" sz="4850" b="1" dirty="0">
                <a:solidFill>
                  <a:srgbClr val="EEAEF6"/>
                </a:solidFill>
                <a:latin typeface="Bricolage Grotesque Extra Bold" pitchFamily="34" charset="0"/>
                <a:ea typeface="Bricolage Grotesque Extra Bold" pitchFamily="34" charset="-122"/>
                <a:cs typeface="Bricolage Grotesque Extra Bold" pitchFamily="34" charset="-120"/>
              </a:rPr>
              <a:t>FuelIntelliBot: Интеллектуальный Помощник для Водителей</a:t>
            </a:r>
            <a:endParaRPr lang="en-US" sz="4850" dirty="0"/>
          </a:p>
        </p:txBody>
      </p:sp>
      <p:sp>
        <p:nvSpPr>
          <p:cNvPr id="5" name="Text 2"/>
          <p:cNvSpPr/>
          <p:nvPr/>
        </p:nvSpPr>
        <p:spPr>
          <a:xfrm>
            <a:off x="865227" y="4083844"/>
            <a:ext cx="12899827" cy="1975247"/>
          </a:xfrm>
          <a:prstGeom prst="rect">
            <a:avLst/>
          </a:prstGeom>
          <a:noFill/>
          <a:ln/>
        </p:spPr>
        <p:txBody>
          <a:bodyPr wrap="squar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FuelIntelliBot — это инновационный помощник, разработанный для водителей в Беларуси, который позволяет максимально эффективно управлять расходами на топливо. Наша система учитывает не только цену за литр, но и стоимость поездки до заправки, а также ваше личное и рабочее время. Мы предлагаем уникальное решение, которое превращает каждую заправку в продуманное финансовое решение, обеспечивая реальную экономию.</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111222" y="442436"/>
            <a:ext cx="8407837" cy="1005602"/>
          </a:xfrm>
          <a:prstGeom prst="rect">
            <a:avLst/>
          </a:prstGeom>
          <a:noFill/>
          <a:ln/>
        </p:spPr>
        <p:txBody>
          <a:bodyPr wrap="square" lIns="0" tIns="0" rIns="0" bIns="0" rtlCol="0" anchor="t"/>
          <a:lstStyle/>
          <a:p>
            <a:pPr algn="l" indent="0" marL="0">
              <a:lnSpc>
                <a:spcPts val="3950"/>
              </a:lnSpc>
              <a:buNone/>
            </a:pPr>
            <a:r>
              <a:rPr lang="en-US" sz="3150" b="1" dirty="0">
                <a:solidFill>
                  <a:srgbClr val="EEAEF6"/>
                </a:solidFill>
                <a:latin typeface="Bricolage Grotesque Extra Bold" pitchFamily="34" charset="0"/>
                <a:ea typeface="Bricolage Grotesque Extra Bold" pitchFamily="34" charset="-122"/>
                <a:cs typeface="Bricolage Grotesque Extra Bold" pitchFamily="34" charset="-120"/>
              </a:rPr>
              <a:t>Финансовые Прогнозы и Следующие Шаги</a:t>
            </a:r>
            <a:endParaRPr lang="en-US" sz="3150" dirty="0"/>
          </a:p>
        </p:txBody>
      </p:sp>
      <p:sp>
        <p:nvSpPr>
          <p:cNvPr id="3" name="Text 1"/>
          <p:cNvSpPr/>
          <p:nvPr/>
        </p:nvSpPr>
        <p:spPr>
          <a:xfrm>
            <a:off x="3111222" y="1769864"/>
            <a:ext cx="8407837" cy="515064"/>
          </a:xfrm>
          <a:prstGeom prst="rect">
            <a:avLst/>
          </a:prstGeom>
          <a:noFill/>
          <a:ln/>
        </p:spPr>
        <p:txBody>
          <a:bodyPr wrap="squar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Мы прогнозируем быструю окупаемость и высокую рентабельность благодаря фокусу на профессиональных водителях и четкой стратегии монетизации.</a:t>
            </a:r>
            <a:endParaRPr lang="en-US" sz="1250" dirty="0"/>
          </a:p>
        </p:txBody>
      </p:sp>
      <p:sp>
        <p:nvSpPr>
          <p:cNvPr id="4" name="Text 2"/>
          <p:cNvSpPr/>
          <p:nvPr/>
        </p:nvSpPr>
        <p:spPr>
          <a:xfrm>
            <a:off x="3111222" y="2626757"/>
            <a:ext cx="4007644" cy="603171"/>
          </a:xfrm>
          <a:prstGeom prst="rect">
            <a:avLst/>
          </a:prstGeom>
          <a:noFill/>
          <a:ln/>
        </p:spPr>
        <p:txBody>
          <a:bodyPr wrap="square" lIns="0" tIns="0" rIns="0" bIns="0" rtlCol="0" anchor="t"/>
          <a:lstStyle/>
          <a:p>
            <a:pPr algn="l" indent="0" marL="0">
              <a:lnSpc>
                <a:spcPts val="2350"/>
              </a:lnSpc>
              <a:buNone/>
            </a:pPr>
            <a:r>
              <a:rPr lang="en-US" sz="1900" b="1" dirty="0">
                <a:solidFill>
                  <a:srgbClr val="EEAEF6"/>
                </a:solidFill>
                <a:latin typeface="Bricolage Grotesque Extra Bold" pitchFamily="34" charset="0"/>
                <a:ea typeface="Bricolage Grotesque Extra Bold" pitchFamily="34" charset="-122"/>
                <a:cs typeface="Bricolage Grotesque Extra Bold" pitchFamily="34" charset="-120"/>
              </a:rPr>
              <a:t>Консервативный Сценарий (Год 1)</a:t>
            </a:r>
            <a:endParaRPr lang="en-US" sz="1900" dirty="0"/>
          </a:p>
        </p:txBody>
      </p:sp>
      <p:sp>
        <p:nvSpPr>
          <p:cNvPr id="5" name="Text 3"/>
          <p:cNvSpPr/>
          <p:nvPr/>
        </p:nvSpPr>
        <p:spPr>
          <a:xfrm>
            <a:off x="3111222" y="3390781"/>
            <a:ext cx="4007644" cy="515064"/>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E5DCE6"/>
                </a:solidFill>
                <a:latin typeface="Montserrat" pitchFamily="34" charset="0"/>
                <a:ea typeface="Montserrat" pitchFamily="34" charset="-122"/>
                <a:cs typeface="Montserrat" pitchFamily="34" charset="-120"/>
              </a:rPr>
              <a:t>1,000 профессиональных водителей: 199,000 BYN/месяц</a:t>
            </a:r>
            <a:endParaRPr lang="en-US" sz="1250" dirty="0"/>
          </a:p>
        </p:txBody>
      </p:sp>
      <p:sp>
        <p:nvSpPr>
          <p:cNvPr id="6" name="Text 4"/>
          <p:cNvSpPr/>
          <p:nvPr/>
        </p:nvSpPr>
        <p:spPr>
          <a:xfrm>
            <a:off x="3111222" y="3962162"/>
            <a:ext cx="4007644" cy="515064"/>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E5DCE6"/>
                </a:solidFill>
                <a:latin typeface="Montserrat" pitchFamily="34" charset="0"/>
                <a:ea typeface="Montserrat" pitchFamily="34" charset="-122"/>
                <a:cs typeface="Montserrat" pitchFamily="34" charset="-120"/>
              </a:rPr>
              <a:t>10,000 обычных водителей (партнерство): 1,000,000 BYN/месяц</a:t>
            </a:r>
            <a:endParaRPr lang="en-US" sz="1250" dirty="0"/>
          </a:p>
        </p:txBody>
      </p:sp>
      <p:sp>
        <p:nvSpPr>
          <p:cNvPr id="7" name="Text 5"/>
          <p:cNvSpPr/>
          <p:nvPr/>
        </p:nvSpPr>
        <p:spPr>
          <a:xfrm>
            <a:off x="3111222" y="4533543"/>
            <a:ext cx="4007644" cy="25753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E5DCE6"/>
                </a:solidFill>
                <a:latin typeface="Montserrat" pitchFamily="34" charset="0"/>
                <a:ea typeface="Montserrat" pitchFamily="34" charset="-122"/>
                <a:cs typeface="Montserrat" pitchFamily="34" charset="-120"/>
              </a:rPr>
              <a:t>Итого годовая выручка: ~1,200,000 BYN</a:t>
            </a:r>
            <a:endParaRPr lang="en-US" sz="1250" dirty="0"/>
          </a:p>
        </p:txBody>
      </p:sp>
      <p:sp>
        <p:nvSpPr>
          <p:cNvPr id="8" name="Text 6"/>
          <p:cNvSpPr/>
          <p:nvPr/>
        </p:nvSpPr>
        <p:spPr>
          <a:xfrm>
            <a:off x="3111222" y="4847392"/>
            <a:ext cx="4007644" cy="515064"/>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E5DCE6"/>
                </a:solidFill>
                <a:latin typeface="Montserrat" pitchFamily="34" charset="0"/>
                <a:ea typeface="Montserrat" pitchFamily="34" charset="-122"/>
                <a:cs typeface="Montserrat" pitchFamily="34" charset="-120"/>
              </a:rPr>
              <a:t>Прибыль: 900,000 BYN/год (Рентабельность: 75%)</a:t>
            </a:r>
            <a:endParaRPr lang="en-US" sz="1250" dirty="0"/>
          </a:p>
        </p:txBody>
      </p:sp>
      <p:pic>
        <p:nvPicPr>
          <p:cNvPr id="9" name="Image 0" descr="preencoded.png">    </p:cNvPr>
          <p:cNvPicPr>
            <a:picLocks noChangeAspect="1"/>
          </p:cNvPicPr>
          <p:nvPr/>
        </p:nvPicPr>
        <p:blipFill>
          <a:blip r:embed="rId1"/>
          <a:stretch>
            <a:fillRect/>
          </a:stretch>
        </p:blipFill>
        <p:spPr>
          <a:xfrm>
            <a:off x="7518916" y="2646878"/>
            <a:ext cx="4007644" cy="4007644"/>
          </a:xfrm>
          <a:prstGeom prst="rect">
            <a:avLst/>
          </a:prstGeom>
        </p:spPr>
      </p:pic>
      <p:sp>
        <p:nvSpPr>
          <p:cNvPr id="10" name="Text 7"/>
          <p:cNvSpPr/>
          <p:nvPr/>
        </p:nvSpPr>
        <p:spPr>
          <a:xfrm>
            <a:off x="3111222" y="7016472"/>
            <a:ext cx="8407837" cy="772597"/>
          </a:xfrm>
          <a:prstGeom prst="rect">
            <a:avLst/>
          </a:prstGeom>
          <a:noFill/>
          <a:ln/>
        </p:spPr>
        <p:txBody>
          <a:bodyPr wrap="squar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Наши ближайшие шаги включают валидацию с таксистами, переговоры с банками и разработку MVP. Мы уверены, что FuelIntelliBot станет незаменимым инструментом для каждого водителя в Беларуси.</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889998" y="572095"/>
            <a:ext cx="10850285" cy="1297781"/>
          </a:xfrm>
          <a:prstGeom prst="rect">
            <a:avLst/>
          </a:prstGeom>
          <a:noFill/>
          <a:ln/>
        </p:spPr>
        <p:txBody>
          <a:bodyPr wrap="square" lIns="0" tIns="0" rIns="0" bIns="0" rtlCol="0" anchor="t"/>
          <a:lstStyle/>
          <a:p>
            <a:pPr algn="l" indent="0" marL="0">
              <a:lnSpc>
                <a:spcPts val="5100"/>
              </a:lnSpc>
              <a:buNone/>
            </a:pPr>
            <a:r>
              <a:rPr lang="en-US" sz="4050" b="1" dirty="0">
                <a:solidFill>
                  <a:srgbClr val="EEAEF6"/>
                </a:solidFill>
                <a:latin typeface="Bricolage Grotesque Extra Bold" pitchFamily="34" charset="0"/>
                <a:ea typeface="Bricolage Grotesque Extra Bold" pitchFamily="34" charset="-122"/>
                <a:cs typeface="Bricolage Grotesque Extra Bold" pitchFamily="34" charset="-120"/>
              </a:rPr>
              <a:t>Ключевая Инновация: Ценность Времени</a:t>
            </a:r>
            <a:endParaRPr lang="en-US" sz="4050" dirty="0"/>
          </a:p>
        </p:txBody>
      </p:sp>
      <p:sp>
        <p:nvSpPr>
          <p:cNvPr id="3" name="Shape 1"/>
          <p:cNvSpPr/>
          <p:nvPr/>
        </p:nvSpPr>
        <p:spPr>
          <a:xfrm>
            <a:off x="1889998" y="2285167"/>
            <a:ext cx="3478292" cy="4142184"/>
          </a:xfrm>
          <a:prstGeom prst="roundRect">
            <a:avLst>
              <a:gd name="adj" fmla="val 2508"/>
            </a:avLst>
          </a:prstGeom>
          <a:solidFill>
            <a:srgbClr val="282D5E"/>
          </a:solidFill>
          <a:ln/>
        </p:spPr>
      </p:sp>
      <p:sp>
        <p:nvSpPr>
          <p:cNvPr id="4" name="Shape 2"/>
          <p:cNvSpPr/>
          <p:nvPr/>
        </p:nvSpPr>
        <p:spPr>
          <a:xfrm>
            <a:off x="2097643" y="2492812"/>
            <a:ext cx="622935" cy="622935"/>
          </a:xfrm>
          <a:prstGeom prst="roundRect">
            <a:avLst>
              <a:gd name="adj" fmla="val 14677431"/>
            </a:avLst>
          </a:prstGeom>
          <a:solidFill>
            <a:srgbClr val="EEAEF6"/>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268974" y="2664023"/>
            <a:ext cx="280273" cy="280273"/>
          </a:xfrm>
          <a:prstGeom prst="rect">
            <a:avLst/>
          </a:prstGeom>
        </p:spPr>
      </p:pic>
      <p:sp>
        <p:nvSpPr>
          <p:cNvPr id="6" name="Text 3"/>
          <p:cNvSpPr/>
          <p:nvPr/>
        </p:nvSpPr>
        <p:spPr>
          <a:xfrm>
            <a:off x="2097643" y="3323392"/>
            <a:ext cx="3063002" cy="778669"/>
          </a:xfrm>
          <a:prstGeom prst="rect">
            <a:avLst/>
          </a:prstGeom>
          <a:noFill/>
          <a:ln/>
        </p:spPr>
        <p:txBody>
          <a:bodyPr wrap="square" lIns="0" tIns="0" rIns="0" bIns="0" rtlCol="0" anchor="t"/>
          <a:lstStyle/>
          <a:p>
            <a:pPr algn="l" indent="0" marL="0">
              <a:lnSpc>
                <a:spcPts val="3050"/>
              </a:lnSpc>
              <a:buNone/>
            </a:pPr>
            <a:r>
              <a:rPr lang="en-US" sz="2450" b="1" dirty="0">
                <a:solidFill>
                  <a:srgbClr val="E5DCE6"/>
                </a:solidFill>
                <a:latin typeface="Bricolage Grotesque Extra Bold" pitchFamily="34" charset="0"/>
                <a:ea typeface="Bricolage Grotesque Extra Bold" pitchFamily="34" charset="-122"/>
                <a:cs typeface="Bricolage Grotesque Extra Bold" pitchFamily="34" charset="-120"/>
              </a:rPr>
              <a:t>Стоимость Времени</a:t>
            </a:r>
            <a:endParaRPr lang="en-US" sz="2450" dirty="0"/>
          </a:p>
        </p:txBody>
      </p:sp>
      <p:sp>
        <p:nvSpPr>
          <p:cNvPr id="7" name="Text 4"/>
          <p:cNvSpPr/>
          <p:nvPr/>
        </p:nvSpPr>
        <p:spPr>
          <a:xfrm>
            <a:off x="2097643" y="4226600"/>
            <a:ext cx="3063002" cy="1993106"/>
          </a:xfrm>
          <a:prstGeom prst="rect">
            <a:avLst/>
          </a:prstGeom>
          <a:noFill/>
          <a:ln/>
        </p:spPr>
        <p:txBody>
          <a:bodyPr wrap="square" lIns="0" tIns="0" rIns="0" bIns="0" rtlCol="0" anchor="t"/>
          <a:lstStyle/>
          <a:p>
            <a:pPr algn="l" indent="0" marL="0">
              <a:lnSpc>
                <a:spcPts val="2600"/>
              </a:lnSpc>
              <a:buNone/>
            </a:pPr>
            <a:r>
              <a:rPr lang="en-US" sz="1600" dirty="0">
                <a:solidFill>
                  <a:srgbClr val="E5DCE6"/>
                </a:solidFill>
                <a:latin typeface="Montserrat" pitchFamily="34" charset="0"/>
                <a:ea typeface="Montserrat" pitchFamily="34" charset="-122"/>
                <a:cs typeface="Montserrat" pitchFamily="34" charset="-120"/>
              </a:rPr>
              <a:t>Впервые в Беларуси мы интегрируем стоимость рабочего или личного времени водителя в расчеты экономии при заправке.</a:t>
            </a:r>
            <a:endParaRPr lang="en-US" sz="1600" dirty="0"/>
          </a:p>
        </p:txBody>
      </p:sp>
      <p:sp>
        <p:nvSpPr>
          <p:cNvPr id="8" name="Shape 5"/>
          <p:cNvSpPr/>
          <p:nvPr/>
        </p:nvSpPr>
        <p:spPr>
          <a:xfrm>
            <a:off x="5575935" y="2285167"/>
            <a:ext cx="3478292" cy="4142184"/>
          </a:xfrm>
          <a:prstGeom prst="roundRect">
            <a:avLst>
              <a:gd name="adj" fmla="val 2508"/>
            </a:avLst>
          </a:prstGeom>
          <a:solidFill>
            <a:srgbClr val="282D5E"/>
          </a:solidFill>
          <a:ln/>
        </p:spPr>
      </p:sp>
      <p:sp>
        <p:nvSpPr>
          <p:cNvPr id="9" name="Shape 6"/>
          <p:cNvSpPr/>
          <p:nvPr/>
        </p:nvSpPr>
        <p:spPr>
          <a:xfrm>
            <a:off x="5783580" y="2492812"/>
            <a:ext cx="622935" cy="622935"/>
          </a:xfrm>
          <a:prstGeom prst="roundRect">
            <a:avLst>
              <a:gd name="adj" fmla="val 14677431"/>
            </a:avLst>
          </a:prstGeom>
          <a:solidFill>
            <a:srgbClr val="EEAEF6"/>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4911" y="2664023"/>
            <a:ext cx="280273" cy="280273"/>
          </a:xfrm>
          <a:prstGeom prst="rect">
            <a:avLst/>
          </a:prstGeom>
        </p:spPr>
      </p:pic>
      <p:sp>
        <p:nvSpPr>
          <p:cNvPr id="11" name="Text 7"/>
          <p:cNvSpPr/>
          <p:nvPr/>
        </p:nvSpPr>
        <p:spPr>
          <a:xfrm>
            <a:off x="5783580" y="3323392"/>
            <a:ext cx="3063002" cy="778669"/>
          </a:xfrm>
          <a:prstGeom prst="rect">
            <a:avLst/>
          </a:prstGeom>
          <a:noFill/>
          <a:ln/>
        </p:spPr>
        <p:txBody>
          <a:bodyPr wrap="square" lIns="0" tIns="0" rIns="0" bIns="0" rtlCol="0" anchor="t"/>
          <a:lstStyle/>
          <a:p>
            <a:pPr algn="l" indent="0" marL="0">
              <a:lnSpc>
                <a:spcPts val="3050"/>
              </a:lnSpc>
              <a:buNone/>
            </a:pPr>
            <a:r>
              <a:rPr lang="en-US" sz="2450" b="1" dirty="0">
                <a:solidFill>
                  <a:srgbClr val="E5DCE6"/>
                </a:solidFill>
                <a:latin typeface="Bricolage Grotesque Extra Bold" pitchFamily="34" charset="0"/>
                <a:ea typeface="Bricolage Grotesque Extra Bold" pitchFamily="34" charset="-122"/>
                <a:cs typeface="Bricolage Grotesque Extra Bold" pitchFamily="34" charset="-120"/>
              </a:rPr>
              <a:t>Реальная Экономия</a:t>
            </a:r>
            <a:endParaRPr lang="en-US" sz="2450" dirty="0"/>
          </a:p>
        </p:txBody>
      </p:sp>
      <p:sp>
        <p:nvSpPr>
          <p:cNvPr id="12" name="Text 8"/>
          <p:cNvSpPr/>
          <p:nvPr/>
        </p:nvSpPr>
        <p:spPr>
          <a:xfrm>
            <a:off x="5783580" y="4226600"/>
            <a:ext cx="3063002" cy="1993106"/>
          </a:xfrm>
          <a:prstGeom prst="rect">
            <a:avLst/>
          </a:prstGeom>
          <a:noFill/>
          <a:ln/>
        </p:spPr>
        <p:txBody>
          <a:bodyPr wrap="square" lIns="0" tIns="0" rIns="0" bIns="0" rtlCol="0" anchor="t"/>
          <a:lstStyle/>
          <a:p>
            <a:pPr algn="l" indent="0" marL="0">
              <a:lnSpc>
                <a:spcPts val="2600"/>
              </a:lnSpc>
              <a:buNone/>
            </a:pPr>
            <a:r>
              <a:rPr lang="en-US" sz="1600" dirty="0">
                <a:solidFill>
                  <a:srgbClr val="E5DCE6"/>
                </a:solidFill>
                <a:latin typeface="Montserrat" pitchFamily="34" charset="0"/>
                <a:ea typeface="Montserrat" pitchFamily="34" charset="-122"/>
                <a:cs typeface="Montserrat" pitchFamily="34" charset="-120"/>
              </a:rPr>
              <a:t>FuelIntelliBot анализирует все факторы, чтобы показать истинную выгоду, избегая скрытых потерь, связанных с долгими поездками.</a:t>
            </a:r>
            <a:endParaRPr lang="en-US" sz="1600" dirty="0"/>
          </a:p>
        </p:txBody>
      </p:sp>
      <p:sp>
        <p:nvSpPr>
          <p:cNvPr id="13" name="Shape 9"/>
          <p:cNvSpPr/>
          <p:nvPr/>
        </p:nvSpPr>
        <p:spPr>
          <a:xfrm>
            <a:off x="9261872" y="2285167"/>
            <a:ext cx="3478292" cy="4142184"/>
          </a:xfrm>
          <a:prstGeom prst="roundRect">
            <a:avLst>
              <a:gd name="adj" fmla="val 2508"/>
            </a:avLst>
          </a:prstGeom>
          <a:solidFill>
            <a:srgbClr val="282D5E"/>
          </a:solidFill>
          <a:ln/>
        </p:spPr>
      </p:sp>
      <p:sp>
        <p:nvSpPr>
          <p:cNvPr id="14" name="Shape 10"/>
          <p:cNvSpPr/>
          <p:nvPr/>
        </p:nvSpPr>
        <p:spPr>
          <a:xfrm>
            <a:off x="9469517" y="2492812"/>
            <a:ext cx="622935" cy="622935"/>
          </a:xfrm>
          <a:prstGeom prst="roundRect">
            <a:avLst>
              <a:gd name="adj" fmla="val 14677431"/>
            </a:avLst>
          </a:prstGeom>
          <a:solidFill>
            <a:srgbClr val="EEAEF6"/>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40848" y="2664023"/>
            <a:ext cx="280273" cy="280273"/>
          </a:xfrm>
          <a:prstGeom prst="rect">
            <a:avLst/>
          </a:prstGeom>
        </p:spPr>
      </p:pic>
      <p:sp>
        <p:nvSpPr>
          <p:cNvPr id="16" name="Text 11"/>
          <p:cNvSpPr/>
          <p:nvPr/>
        </p:nvSpPr>
        <p:spPr>
          <a:xfrm>
            <a:off x="9469517" y="3323392"/>
            <a:ext cx="3063002" cy="778669"/>
          </a:xfrm>
          <a:prstGeom prst="rect">
            <a:avLst/>
          </a:prstGeom>
          <a:noFill/>
          <a:ln/>
        </p:spPr>
        <p:txBody>
          <a:bodyPr wrap="square" lIns="0" tIns="0" rIns="0" bIns="0" rtlCol="0" anchor="t"/>
          <a:lstStyle/>
          <a:p>
            <a:pPr algn="l" indent="0" marL="0">
              <a:lnSpc>
                <a:spcPts val="3050"/>
              </a:lnSpc>
              <a:buNone/>
            </a:pPr>
            <a:r>
              <a:rPr lang="en-US" sz="2450" b="1" dirty="0">
                <a:solidFill>
                  <a:srgbClr val="E5DCE6"/>
                </a:solidFill>
                <a:latin typeface="Bricolage Grotesque Extra Bold" pitchFamily="34" charset="0"/>
                <a:ea typeface="Bricolage Grotesque Extra Bold" pitchFamily="34" charset="-122"/>
                <a:cs typeface="Bricolage Grotesque Extra Bold" pitchFamily="34" charset="-120"/>
              </a:rPr>
              <a:t>Интеллектуальный Подход</a:t>
            </a:r>
            <a:endParaRPr lang="en-US" sz="2450" dirty="0"/>
          </a:p>
        </p:txBody>
      </p:sp>
      <p:sp>
        <p:nvSpPr>
          <p:cNvPr id="17" name="Text 12"/>
          <p:cNvSpPr/>
          <p:nvPr/>
        </p:nvSpPr>
        <p:spPr>
          <a:xfrm>
            <a:off x="9469517" y="4226600"/>
            <a:ext cx="3063002" cy="1993106"/>
          </a:xfrm>
          <a:prstGeom prst="rect">
            <a:avLst/>
          </a:prstGeom>
          <a:noFill/>
          <a:ln/>
        </p:spPr>
        <p:txBody>
          <a:bodyPr wrap="square" lIns="0" tIns="0" rIns="0" bIns="0" rtlCol="0" anchor="t"/>
          <a:lstStyle/>
          <a:p>
            <a:pPr algn="l" indent="0" marL="0">
              <a:lnSpc>
                <a:spcPts val="2600"/>
              </a:lnSpc>
              <a:buNone/>
            </a:pPr>
            <a:r>
              <a:rPr lang="en-US" sz="1600" dirty="0">
                <a:solidFill>
                  <a:srgbClr val="E5DCE6"/>
                </a:solidFill>
                <a:latin typeface="Montserrat" pitchFamily="34" charset="0"/>
                <a:ea typeface="Montserrat" pitchFamily="34" charset="-122"/>
                <a:cs typeface="Montserrat" pitchFamily="34" charset="-120"/>
              </a:rPr>
              <a:t>Наша система выходит за рамки простых сравнений цен, предлагая персонализированные и оптимизированные рекомендации.</a:t>
            </a:r>
            <a:endParaRPr lang="en-US" sz="1600" dirty="0"/>
          </a:p>
        </p:txBody>
      </p:sp>
      <p:sp>
        <p:nvSpPr>
          <p:cNvPr id="18" name="Text 13"/>
          <p:cNvSpPr/>
          <p:nvPr/>
        </p:nvSpPr>
        <p:spPr>
          <a:xfrm>
            <a:off x="1889998" y="6660952"/>
            <a:ext cx="10850285" cy="996553"/>
          </a:xfrm>
          <a:prstGeom prst="rect">
            <a:avLst/>
          </a:prstGeom>
          <a:noFill/>
          <a:ln/>
        </p:spPr>
        <p:txBody>
          <a:bodyPr wrap="square" lIns="0" tIns="0" rIns="0" bIns="0" rtlCol="0" anchor="t"/>
          <a:lstStyle/>
          <a:p>
            <a:pPr algn="l" indent="0" marL="0">
              <a:lnSpc>
                <a:spcPts val="2600"/>
              </a:lnSpc>
              <a:buNone/>
            </a:pPr>
            <a:r>
              <a:rPr lang="en-US" sz="1600" dirty="0">
                <a:solidFill>
                  <a:srgbClr val="E5DCE6"/>
                </a:solidFill>
                <a:latin typeface="Montserrat" pitchFamily="34" charset="0"/>
                <a:ea typeface="Montserrat" pitchFamily="34" charset="-122"/>
                <a:cs typeface="Montserrat" pitchFamily="34" charset="-120"/>
              </a:rPr>
              <a:t>Традиционно водители ориентируются только на цену за литр, не принимая во внимание множество других переменных. FuelIntelliBot меняет этот подход, предоставляя полную картину потенциальной экономии, особенно для тех, чье время является прямым источником дохода.</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592467" y="498277"/>
            <a:ext cx="9445347" cy="1129903"/>
          </a:xfrm>
          <a:prstGeom prst="rect">
            <a:avLst/>
          </a:prstGeom>
          <a:noFill/>
          <a:ln/>
        </p:spPr>
        <p:txBody>
          <a:bodyPr wrap="square" lIns="0" tIns="0" rIns="0" bIns="0" rtlCol="0" anchor="t"/>
          <a:lstStyle/>
          <a:p>
            <a:pPr algn="l" indent="0" marL="0">
              <a:lnSpc>
                <a:spcPts val="4400"/>
              </a:lnSpc>
              <a:buNone/>
            </a:pPr>
            <a:r>
              <a:rPr lang="en-US" sz="3550" b="1" dirty="0">
                <a:solidFill>
                  <a:srgbClr val="EEAEF6"/>
                </a:solidFill>
                <a:latin typeface="Bricolage Grotesque Extra Bold" pitchFamily="34" charset="0"/>
                <a:ea typeface="Bricolage Grotesque Extra Bold" pitchFamily="34" charset="-122"/>
                <a:cs typeface="Bricolage Grotesque Extra Bold" pitchFamily="34" charset="-120"/>
              </a:rPr>
              <a:t>Проблемы Водителей: Больше, Чем Цена за Литр</a:t>
            </a:r>
            <a:endParaRPr lang="en-US" sz="3550" dirty="0"/>
          </a:p>
        </p:txBody>
      </p:sp>
      <p:sp>
        <p:nvSpPr>
          <p:cNvPr id="3" name="Text 1"/>
          <p:cNvSpPr/>
          <p:nvPr/>
        </p:nvSpPr>
        <p:spPr>
          <a:xfrm>
            <a:off x="2592467" y="1989653"/>
            <a:ext cx="9445347" cy="578168"/>
          </a:xfrm>
          <a:prstGeom prst="rect">
            <a:avLst/>
          </a:prstGeom>
          <a:noFill/>
          <a:ln/>
        </p:spPr>
        <p:txBody>
          <a:bodyPr wrap="square" lIns="0" tIns="0" rIns="0" bIns="0" rtlCol="0" anchor="t"/>
          <a:lstStyle/>
          <a:p>
            <a:pPr algn="l" indent="0" marL="0">
              <a:lnSpc>
                <a:spcPts val="2250"/>
              </a:lnSpc>
              <a:buNone/>
            </a:pPr>
            <a:r>
              <a:rPr lang="en-US" sz="1400" dirty="0">
                <a:solidFill>
                  <a:srgbClr val="E5DCE6"/>
                </a:solidFill>
                <a:latin typeface="Montserrat" pitchFamily="34" charset="0"/>
                <a:ea typeface="Montserrat" pitchFamily="34" charset="-122"/>
                <a:cs typeface="Montserrat" pitchFamily="34" charset="-120"/>
              </a:rPr>
              <a:t>Водители часто упускают из виду скрытые расходы и упущенные возможности, принимая решения о заправке. Это приводит к неожиданным убыткам и снижению эффективности.</a:t>
            </a:r>
            <a:endParaRPr lang="en-US" sz="1400" dirty="0"/>
          </a:p>
        </p:txBody>
      </p:sp>
      <p:sp>
        <p:nvSpPr>
          <p:cNvPr id="4" name="Shape 2"/>
          <p:cNvSpPr/>
          <p:nvPr/>
        </p:nvSpPr>
        <p:spPr>
          <a:xfrm>
            <a:off x="2592467" y="5540335"/>
            <a:ext cx="9445347" cy="22860"/>
          </a:xfrm>
          <a:prstGeom prst="roundRect">
            <a:avLst>
              <a:gd name="adj" fmla="val 332128"/>
            </a:avLst>
          </a:prstGeom>
          <a:solidFill>
            <a:srgbClr val="414677"/>
          </a:solidFill>
          <a:ln/>
        </p:spPr>
      </p:sp>
      <p:sp>
        <p:nvSpPr>
          <p:cNvPr id="5" name="Shape 3"/>
          <p:cNvSpPr/>
          <p:nvPr/>
        </p:nvSpPr>
        <p:spPr>
          <a:xfrm>
            <a:off x="2592467" y="2771180"/>
            <a:ext cx="2997875" cy="2480072"/>
          </a:xfrm>
          <a:prstGeom prst="roundRect">
            <a:avLst>
              <a:gd name="adj" fmla="val 3061"/>
            </a:avLst>
          </a:prstGeom>
          <a:solidFill>
            <a:srgbClr val="282D5E"/>
          </a:solidFill>
          <a:ln/>
        </p:spPr>
      </p:sp>
      <p:sp>
        <p:nvSpPr>
          <p:cNvPr id="6" name="Text 4"/>
          <p:cNvSpPr/>
          <p:nvPr/>
        </p:nvSpPr>
        <p:spPr>
          <a:xfrm>
            <a:off x="2773204" y="2951917"/>
            <a:ext cx="2636401" cy="564833"/>
          </a:xfrm>
          <a:prstGeom prst="rect">
            <a:avLst/>
          </a:prstGeom>
          <a:noFill/>
          <a:ln/>
        </p:spPr>
        <p:txBody>
          <a:bodyPr wrap="square" lIns="0" tIns="0" rIns="0" bIns="0" rtlCol="0" anchor="t"/>
          <a:lstStyle/>
          <a:p>
            <a:pPr algn="ctr" indent="0" marL="0">
              <a:lnSpc>
                <a:spcPts val="220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Стоимость Поездки до АЗС</a:t>
            </a:r>
            <a:endParaRPr lang="en-US" sz="1750" dirty="0"/>
          </a:p>
        </p:txBody>
      </p:sp>
      <p:sp>
        <p:nvSpPr>
          <p:cNvPr id="7" name="Text 5"/>
          <p:cNvSpPr/>
          <p:nvPr/>
        </p:nvSpPr>
        <p:spPr>
          <a:xfrm>
            <a:off x="2773204" y="3625096"/>
            <a:ext cx="2636401" cy="1445419"/>
          </a:xfrm>
          <a:prstGeom prst="rect">
            <a:avLst/>
          </a:prstGeom>
          <a:noFill/>
          <a:ln/>
        </p:spPr>
        <p:txBody>
          <a:bodyPr wrap="square" lIns="0" tIns="0" rIns="0" bIns="0" rtlCol="0" anchor="t"/>
          <a:lstStyle/>
          <a:p>
            <a:pPr algn="ctr" indent="0" marL="0">
              <a:lnSpc>
                <a:spcPts val="2250"/>
              </a:lnSpc>
              <a:buNone/>
            </a:pPr>
            <a:r>
              <a:rPr lang="en-US" sz="1400" dirty="0">
                <a:solidFill>
                  <a:srgbClr val="E5DCE6"/>
                </a:solidFill>
                <a:latin typeface="Montserrat" pitchFamily="34" charset="0"/>
                <a:ea typeface="Montserrat" pitchFamily="34" charset="-122"/>
                <a:cs typeface="Montserrat" pitchFamily="34" charset="-120"/>
              </a:rPr>
              <a:t>Топливо, затраченное на дорогу до более дешевой заправки, часто "съедает" всю потенциальную выгоду.</a:t>
            </a:r>
            <a:endParaRPr lang="en-US" sz="1400" dirty="0"/>
          </a:p>
        </p:txBody>
      </p:sp>
      <p:sp>
        <p:nvSpPr>
          <p:cNvPr id="8" name="Shape 6"/>
          <p:cNvSpPr/>
          <p:nvPr/>
        </p:nvSpPr>
        <p:spPr>
          <a:xfrm>
            <a:off x="5816203" y="5563195"/>
            <a:ext cx="2997875" cy="2190988"/>
          </a:xfrm>
          <a:prstGeom prst="rect">
            <a:avLst/>
          </a:prstGeom>
          <a:solidFill>
            <a:srgbClr val="282D5E"/>
          </a:solidFill>
          <a:ln/>
        </p:spPr>
      </p:sp>
      <p:sp>
        <p:nvSpPr>
          <p:cNvPr id="9" name="Text 7"/>
          <p:cNvSpPr/>
          <p:nvPr/>
        </p:nvSpPr>
        <p:spPr>
          <a:xfrm>
            <a:off x="5996940" y="5743932"/>
            <a:ext cx="2636401" cy="564833"/>
          </a:xfrm>
          <a:prstGeom prst="rect">
            <a:avLst/>
          </a:prstGeom>
          <a:noFill/>
          <a:ln/>
        </p:spPr>
        <p:txBody>
          <a:bodyPr wrap="square" lIns="0" tIns="0" rIns="0" bIns="0" rtlCol="0" anchor="t"/>
          <a:lstStyle/>
          <a:p>
            <a:pPr algn="ctr" indent="0" marL="0">
              <a:lnSpc>
                <a:spcPts val="220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Упущенная Выгода Времени</a:t>
            </a:r>
            <a:endParaRPr lang="en-US" sz="1750" dirty="0"/>
          </a:p>
        </p:txBody>
      </p:sp>
      <p:sp>
        <p:nvSpPr>
          <p:cNvPr id="10" name="Text 8"/>
          <p:cNvSpPr/>
          <p:nvPr/>
        </p:nvSpPr>
        <p:spPr>
          <a:xfrm>
            <a:off x="5996940" y="6417112"/>
            <a:ext cx="2636401" cy="1156335"/>
          </a:xfrm>
          <a:prstGeom prst="rect">
            <a:avLst/>
          </a:prstGeom>
          <a:noFill/>
          <a:ln/>
        </p:spPr>
        <p:txBody>
          <a:bodyPr wrap="square" lIns="0" tIns="0" rIns="0" bIns="0" rtlCol="0" anchor="t"/>
          <a:lstStyle/>
          <a:p>
            <a:pPr algn="ctr" indent="0" marL="0">
              <a:lnSpc>
                <a:spcPts val="2250"/>
              </a:lnSpc>
              <a:buNone/>
            </a:pPr>
            <a:r>
              <a:rPr lang="en-US" sz="1400" dirty="0">
                <a:solidFill>
                  <a:srgbClr val="E5DCE6"/>
                </a:solidFill>
                <a:latin typeface="Montserrat" pitchFamily="34" charset="0"/>
                <a:ea typeface="Montserrat" pitchFamily="34" charset="-122"/>
                <a:cs typeface="Montserrat" pitchFamily="34" charset="-120"/>
              </a:rPr>
              <a:t>Для профессиональных водителей каждая минута простоя — это потерянный заработок.</a:t>
            </a:r>
            <a:endParaRPr lang="en-US" sz="1400" dirty="0"/>
          </a:p>
        </p:txBody>
      </p:sp>
      <p:sp>
        <p:nvSpPr>
          <p:cNvPr id="11" name="Shape 9"/>
          <p:cNvSpPr/>
          <p:nvPr/>
        </p:nvSpPr>
        <p:spPr>
          <a:xfrm>
            <a:off x="9039939" y="2771180"/>
            <a:ext cx="2997875" cy="2769156"/>
          </a:xfrm>
          <a:prstGeom prst="roundRect">
            <a:avLst>
              <a:gd name="adj" fmla="val 2742"/>
            </a:avLst>
          </a:prstGeom>
          <a:solidFill>
            <a:srgbClr val="282D5E"/>
          </a:solidFill>
          <a:ln/>
        </p:spPr>
      </p:sp>
      <p:sp>
        <p:nvSpPr>
          <p:cNvPr id="12" name="Text 10"/>
          <p:cNvSpPr/>
          <p:nvPr/>
        </p:nvSpPr>
        <p:spPr>
          <a:xfrm>
            <a:off x="9220676" y="2951917"/>
            <a:ext cx="2636401" cy="564833"/>
          </a:xfrm>
          <a:prstGeom prst="rect">
            <a:avLst/>
          </a:prstGeom>
          <a:noFill/>
          <a:ln/>
        </p:spPr>
        <p:txBody>
          <a:bodyPr wrap="square" lIns="0" tIns="0" rIns="0" bIns="0" rtlCol="0" anchor="t"/>
          <a:lstStyle/>
          <a:p>
            <a:pPr algn="ctr" indent="0" marL="0">
              <a:lnSpc>
                <a:spcPts val="220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Неоптимальные Бонусы</a:t>
            </a:r>
            <a:endParaRPr lang="en-US" sz="1750" dirty="0"/>
          </a:p>
        </p:txBody>
      </p:sp>
      <p:sp>
        <p:nvSpPr>
          <p:cNvPr id="13" name="Text 11"/>
          <p:cNvSpPr/>
          <p:nvPr/>
        </p:nvSpPr>
        <p:spPr>
          <a:xfrm>
            <a:off x="9220676" y="3625096"/>
            <a:ext cx="2636401" cy="1734503"/>
          </a:xfrm>
          <a:prstGeom prst="rect">
            <a:avLst/>
          </a:prstGeom>
          <a:noFill/>
          <a:ln/>
        </p:spPr>
        <p:txBody>
          <a:bodyPr wrap="square" lIns="0" tIns="0" rIns="0" bIns="0" rtlCol="0" anchor="t"/>
          <a:lstStyle/>
          <a:p>
            <a:pPr algn="ctr" indent="0" marL="0">
              <a:lnSpc>
                <a:spcPts val="2250"/>
              </a:lnSpc>
              <a:buNone/>
            </a:pPr>
            <a:r>
              <a:rPr lang="en-US" sz="1400" dirty="0">
                <a:solidFill>
                  <a:srgbClr val="E5DCE6"/>
                </a:solidFill>
                <a:latin typeface="Montserrat" pitchFamily="34" charset="0"/>
                <a:ea typeface="Montserrat" pitchFamily="34" charset="-122"/>
                <a:cs typeface="Montserrat" pitchFamily="34" charset="-120"/>
              </a:rPr>
              <a:t>Использование не самой выгодной карты лояльности или банковского кэшбэка ведет к недополученной экономии.</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1021556" y="1024176"/>
            <a:ext cx="7100768" cy="849392"/>
          </a:xfrm>
          <a:prstGeom prst="rect">
            <a:avLst/>
          </a:prstGeom>
          <a:noFill/>
          <a:ln/>
        </p:spPr>
        <p:txBody>
          <a:bodyPr wrap="square" lIns="0" tIns="0" rIns="0" bIns="0" rtlCol="0" anchor="t"/>
          <a:lstStyle/>
          <a:p>
            <a:pPr algn="l" indent="0" marL="0">
              <a:lnSpc>
                <a:spcPts val="3300"/>
              </a:lnSpc>
              <a:buNone/>
            </a:pPr>
            <a:r>
              <a:rPr lang="en-US" sz="2650" b="1" dirty="0">
                <a:solidFill>
                  <a:srgbClr val="EEAEF6"/>
                </a:solidFill>
                <a:latin typeface="Bricolage Grotesque Extra Bold" pitchFamily="34" charset="0"/>
                <a:ea typeface="Bricolage Grotesque Extra Bold" pitchFamily="34" charset="-122"/>
                <a:cs typeface="Bricolage Grotesque Extra Bold" pitchFamily="34" charset="-120"/>
              </a:rPr>
              <a:t>Сценарии Потерь: Как Водители Теряют Деньги</a:t>
            </a:r>
            <a:endParaRPr lang="en-US" sz="2650" dirty="0"/>
          </a:p>
        </p:txBody>
      </p:sp>
      <p:sp>
        <p:nvSpPr>
          <p:cNvPr id="4" name="Text 1"/>
          <p:cNvSpPr/>
          <p:nvPr/>
        </p:nvSpPr>
        <p:spPr>
          <a:xfrm>
            <a:off x="1021556" y="2077403"/>
            <a:ext cx="7100768" cy="434578"/>
          </a:xfrm>
          <a:prstGeom prst="rect">
            <a:avLst/>
          </a:prstGeom>
          <a:noFill/>
          <a:ln/>
        </p:spPr>
        <p:txBody>
          <a:bodyPr wrap="squar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Эти реальные ситуации иллюстрируют, как отсутствие полной информации о стоимости заправки приводит к значительным финансовым потерям.</a:t>
            </a:r>
            <a:endParaRPr lang="en-US" sz="1050" dirty="0"/>
          </a:p>
        </p:txBody>
      </p:sp>
      <p:sp>
        <p:nvSpPr>
          <p:cNvPr id="5" name="Shape 2"/>
          <p:cNvSpPr/>
          <p:nvPr/>
        </p:nvSpPr>
        <p:spPr>
          <a:xfrm>
            <a:off x="1021556" y="2868692"/>
            <a:ext cx="7100768" cy="1219081"/>
          </a:xfrm>
          <a:prstGeom prst="roundRect">
            <a:avLst>
              <a:gd name="adj" fmla="val 6001"/>
            </a:avLst>
          </a:prstGeom>
          <a:solidFill>
            <a:srgbClr val="090E3F"/>
          </a:solidFill>
          <a:ln/>
        </p:spPr>
      </p:sp>
      <p:sp>
        <p:nvSpPr>
          <p:cNvPr id="6" name="Shape 3"/>
          <p:cNvSpPr/>
          <p:nvPr/>
        </p:nvSpPr>
        <p:spPr>
          <a:xfrm>
            <a:off x="1021556" y="2853452"/>
            <a:ext cx="7100768" cy="60960"/>
          </a:xfrm>
          <a:prstGeom prst="roundRect">
            <a:avLst>
              <a:gd name="adj" fmla="val 93633"/>
            </a:avLst>
          </a:prstGeom>
          <a:solidFill>
            <a:srgbClr val="EEAEF6"/>
          </a:solidFill>
          <a:ln/>
        </p:spPr>
      </p:sp>
      <p:sp>
        <p:nvSpPr>
          <p:cNvPr id="7" name="Shape 4"/>
          <p:cNvSpPr/>
          <p:nvPr/>
        </p:nvSpPr>
        <p:spPr>
          <a:xfrm>
            <a:off x="4368046" y="2664857"/>
            <a:ext cx="407670" cy="407670"/>
          </a:xfrm>
          <a:prstGeom prst="roundRect">
            <a:avLst>
              <a:gd name="adj" fmla="val 224299"/>
            </a:avLst>
          </a:prstGeom>
          <a:solidFill>
            <a:srgbClr val="EEAEF6"/>
          </a:solidFill>
          <a:ln/>
        </p:spPr>
      </p:sp>
      <p:sp>
        <p:nvSpPr>
          <p:cNvPr id="8" name="Text 5"/>
          <p:cNvSpPr/>
          <p:nvPr/>
        </p:nvSpPr>
        <p:spPr>
          <a:xfrm>
            <a:off x="4490323" y="2766774"/>
            <a:ext cx="162997" cy="203835"/>
          </a:xfrm>
          <a:prstGeom prst="rect">
            <a:avLst/>
          </a:prstGeom>
          <a:noFill/>
          <a:ln/>
        </p:spPr>
        <p:txBody>
          <a:bodyPr wrap="none" lIns="0" tIns="0" rIns="0" bIns="0" rtlCol="0" anchor="t"/>
          <a:lstStyle/>
          <a:p>
            <a:pPr algn="l" indent="0" marL="0">
              <a:lnSpc>
                <a:spcPts val="2050"/>
              </a:lnSpc>
              <a:buNone/>
            </a:pPr>
            <a:r>
              <a:rPr lang="en-US" sz="1250" b="1" dirty="0">
                <a:solidFill>
                  <a:srgbClr val="000000"/>
                </a:solidFill>
                <a:latin typeface="Bricolage Grotesque Extra Bold" pitchFamily="34" charset="0"/>
                <a:ea typeface="Bricolage Grotesque Extra Bold" pitchFamily="34" charset="-122"/>
                <a:cs typeface="Bricolage Grotesque Extra Bold" pitchFamily="34" charset="-120"/>
              </a:rPr>
              <a:t>1</a:t>
            </a:r>
            <a:endParaRPr lang="en-US" sz="1250" dirty="0"/>
          </a:p>
        </p:txBody>
      </p:sp>
      <p:sp>
        <p:nvSpPr>
          <p:cNvPr id="9" name="Text 6"/>
          <p:cNvSpPr/>
          <p:nvPr/>
        </p:nvSpPr>
        <p:spPr>
          <a:xfrm>
            <a:off x="1172647" y="3208377"/>
            <a:ext cx="2664381" cy="212288"/>
          </a:xfrm>
          <a:prstGeom prst="rect">
            <a:avLst/>
          </a:prstGeom>
          <a:noFill/>
          <a:ln/>
        </p:spPr>
        <p:txBody>
          <a:bodyPr wrap="none" lIns="0" tIns="0" rIns="0" bIns="0" rtlCol="0" anchor="t"/>
          <a:lstStyle/>
          <a:p>
            <a:pPr algn="l" indent="0" marL="0">
              <a:lnSpc>
                <a:spcPts val="1650"/>
              </a:lnSpc>
              <a:buNone/>
            </a:pPr>
            <a:r>
              <a:rPr lang="en-US" sz="1300" b="1" dirty="0">
                <a:solidFill>
                  <a:srgbClr val="E5DCE6"/>
                </a:solidFill>
                <a:latin typeface="Bricolage Grotesque Extra Bold" pitchFamily="34" charset="0"/>
                <a:ea typeface="Bricolage Grotesque Extra Bold" pitchFamily="34" charset="-122"/>
                <a:cs typeface="Bricolage Grotesque Extra Bold" pitchFamily="34" charset="-120"/>
              </a:rPr>
              <a:t>Таксист: "Экономия" в Убыток</a:t>
            </a:r>
            <a:endParaRPr lang="en-US" sz="1300" dirty="0"/>
          </a:p>
        </p:txBody>
      </p:sp>
      <p:sp>
        <p:nvSpPr>
          <p:cNvPr id="10" name="Text 7"/>
          <p:cNvSpPr/>
          <p:nvPr/>
        </p:nvSpPr>
        <p:spPr>
          <a:xfrm>
            <a:off x="1172647" y="3502104"/>
            <a:ext cx="6798588" cy="434578"/>
          </a:xfrm>
          <a:prstGeom prst="rect">
            <a:avLst/>
          </a:prstGeom>
          <a:noFill/>
          <a:ln/>
        </p:spPr>
        <p:txBody>
          <a:bodyPr wrap="squar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Водитель едет на дальнюю АЗС за экономией 5 BYN, теряя 30 минут рабочего времени (стоимость 15 BYN). Чистый убыток: 10 BYN.</a:t>
            </a:r>
            <a:endParaRPr lang="en-US" sz="1050" dirty="0"/>
          </a:p>
        </p:txBody>
      </p:sp>
      <p:sp>
        <p:nvSpPr>
          <p:cNvPr id="11" name="Shape 8"/>
          <p:cNvSpPr/>
          <p:nvPr/>
        </p:nvSpPr>
        <p:spPr>
          <a:xfrm>
            <a:off x="1021556" y="4427458"/>
            <a:ext cx="7100768" cy="1219081"/>
          </a:xfrm>
          <a:prstGeom prst="roundRect">
            <a:avLst>
              <a:gd name="adj" fmla="val 6001"/>
            </a:avLst>
          </a:prstGeom>
          <a:solidFill>
            <a:srgbClr val="090E3F"/>
          </a:solidFill>
          <a:ln/>
        </p:spPr>
      </p:sp>
      <p:sp>
        <p:nvSpPr>
          <p:cNvPr id="12" name="Shape 9"/>
          <p:cNvSpPr/>
          <p:nvPr/>
        </p:nvSpPr>
        <p:spPr>
          <a:xfrm>
            <a:off x="1021556" y="4412218"/>
            <a:ext cx="7100768" cy="60960"/>
          </a:xfrm>
          <a:prstGeom prst="roundRect">
            <a:avLst>
              <a:gd name="adj" fmla="val 93633"/>
            </a:avLst>
          </a:prstGeom>
          <a:solidFill>
            <a:srgbClr val="EEAEF6"/>
          </a:solidFill>
          <a:ln/>
        </p:spPr>
      </p:sp>
      <p:sp>
        <p:nvSpPr>
          <p:cNvPr id="13" name="Shape 10"/>
          <p:cNvSpPr/>
          <p:nvPr/>
        </p:nvSpPr>
        <p:spPr>
          <a:xfrm>
            <a:off x="4368046" y="4223623"/>
            <a:ext cx="407670" cy="407670"/>
          </a:xfrm>
          <a:prstGeom prst="roundRect">
            <a:avLst>
              <a:gd name="adj" fmla="val 224299"/>
            </a:avLst>
          </a:prstGeom>
          <a:solidFill>
            <a:srgbClr val="EEAEF6"/>
          </a:solidFill>
          <a:ln/>
        </p:spPr>
      </p:sp>
      <p:sp>
        <p:nvSpPr>
          <p:cNvPr id="14" name="Text 11"/>
          <p:cNvSpPr/>
          <p:nvPr/>
        </p:nvSpPr>
        <p:spPr>
          <a:xfrm>
            <a:off x="4490323" y="4325541"/>
            <a:ext cx="162997" cy="203835"/>
          </a:xfrm>
          <a:prstGeom prst="rect">
            <a:avLst/>
          </a:prstGeom>
          <a:noFill/>
          <a:ln/>
        </p:spPr>
        <p:txBody>
          <a:bodyPr wrap="none" lIns="0" tIns="0" rIns="0" bIns="0" rtlCol="0" anchor="t"/>
          <a:lstStyle/>
          <a:p>
            <a:pPr algn="l" indent="0" marL="0">
              <a:lnSpc>
                <a:spcPts val="2050"/>
              </a:lnSpc>
              <a:buNone/>
            </a:pPr>
            <a:r>
              <a:rPr lang="en-US" sz="1250" b="1" dirty="0">
                <a:solidFill>
                  <a:srgbClr val="000000"/>
                </a:solidFill>
                <a:latin typeface="Bricolage Grotesque Extra Bold" pitchFamily="34" charset="0"/>
                <a:ea typeface="Bricolage Grotesque Extra Bold" pitchFamily="34" charset="-122"/>
                <a:cs typeface="Bricolage Grotesque Extra Bold" pitchFamily="34" charset="-120"/>
              </a:rPr>
              <a:t>2</a:t>
            </a:r>
            <a:endParaRPr lang="en-US" sz="1250" dirty="0"/>
          </a:p>
        </p:txBody>
      </p:sp>
      <p:sp>
        <p:nvSpPr>
          <p:cNvPr id="15" name="Text 12"/>
          <p:cNvSpPr/>
          <p:nvPr/>
        </p:nvSpPr>
        <p:spPr>
          <a:xfrm>
            <a:off x="1172647" y="4767143"/>
            <a:ext cx="3487460" cy="212288"/>
          </a:xfrm>
          <a:prstGeom prst="rect">
            <a:avLst/>
          </a:prstGeom>
          <a:noFill/>
          <a:ln/>
        </p:spPr>
        <p:txBody>
          <a:bodyPr wrap="none" lIns="0" tIns="0" rIns="0" bIns="0" rtlCol="0" anchor="t"/>
          <a:lstStyle/>
          <a:p>
            <a:pPr algn="l" indent="0" marL="0">
              <a:lnSpc>
                <a:spcPts val="1650"/>
              </a:lnSpc>
              <a:buNone/>
            </a:pPr>
            <a:r>
              <a:rPr lang="en-US" sz="1300" b="1" dirty="0">
                <a:solidFill>
                  <a:srgbClr val="E5DCE6"/>
                </a:solidFill>
                <a:latin typeface="Bricolage Grotesque Extra Bold" pitchFamily="34" charset="0"/>
                <a:ea typeface="Bricolage Grotesque Extra Bold" pitchFamily="34" charset="-122"/>
                <a:cs typeface="Bricolage Grotesque Extra Bold" pitchFamily="34" charset="-120"/>
              </a:rPr>
              <a:t>Дорогое Авто: Расход "Съедает" Выгоду</a:t>
            </a:r>
            <a:endParaRPr lang="en-US" sz="1300" dirty="0"/>
          </a:p>
        </p:txBody>
      </p:sp>
      <p:sp>
        <p:nvSpPr>
          <p:cNvPr id="16" name="Text 13"/>
          <p:cNvSpPr/>
          <p:nvPr/>
        </p:nvSpPr>
        <p:spPr>
          <a:xfrm>
            <a:off x="1172647" y="5060871"/>
            <a:ext cx="6798588" cy="434578"/>
          </a:xfrm>
          <a:prstGeom prst="rect">
            <a:avLst/>
          </a:prstGeom>
          <a:noFill/>
          <a:ln/>
        </p:spPr>
        <p:txBody>
          <a:bodyPr wrap="squar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Владелец авто с расходом 15л/100км едет за "выгодной" ценой, не учитывая, что повышенный расход на дорогу до АЗС нивелирует всю экономию.</a:t>
            </a:r>
            <a:endParaRPr lang="en-US" sz="1050" dirty="0"/>
          </a:p>
        </p:txBody>
      </p:sp>
      <p:sp>
        <p:nvSpPr>
          <p:cNvPr id="17" name="Shape 14"/>
          <p:cNvSpPr/>
          <p:nvPr/>
        </p:nvSpPr>
        <p:spPr>
          <a:xfrm>
            <a:off x="1021556" y="5986224"/>
            <a:ext cx="7100768" cy="1219081"/>
          </a:xfrm>
          <a:prstGeom prst="roundRect">
            <a:avLst>
              <a:gd name="adj" fmla="val 6001"/>
            </a:avLst>
          </a:prstGeom>
          <a:solidFill>
            <a:srgbClr val="090E3F"/>
          </a:solidFill>
          <a:ln/>
        </p:spPr>
      </p:sp>
      <p:sp>
        <p:nvSpPr>
          <p:cNvPr id="18" name="Shape 15"/>
          <p:cNvSpPr/>
          <p:nvPr/>
        </p:nvSpPr>
        <p:spPr>
          <a:xfrm>
            <a:off x="1021556" y="5970984"/>
            <a:ext cx="7100768" cy="60960"/>
          </a:xfrm>
          <a:prstGeom prst="roundRect">
            <a:avLst>
              <a:gd name="adj" fmla="val 93633"/>
            </a:avLst>
          </a:prstGeom>
          <a:solidFill>
            <a:srgbClr val="EEAEF6"/>
          </a:solidFill>
          <a:ln/>
        </p:spPr>
      </p:sp>
      <p:sp>
        <p:nvSpPr>
          <p:cNvPr id="19" name="Shape 16"/>
          <p:cNvSpPr/>
          <p:nvPr/>
        </p:nvSpPr>
        <p:spPr>
          <a:xfrm>
            <a:off x="4368046" y="5782389"/>
            <a:ext cx="407670" cy="407670"/>
          </a:xfrm>
          <a:prstGeom prst="roundRect">
            <a:avLst>
              <a:gd name="adj" fmla="val 224299"/>
            </a:avLst>
          </a:prstGeom>
          <a:solidFill>
            <a:srgbClr val="EEAEF6"/>
          </a:solidFill>
          <a:ln/>
        </p:spPr>
      </p:sp>
      <p:sp>
        <p:nvSpPr>
          <p:cNvPr id="20" name="Text 17"/>
          <p:cNvSpPr/>
          <p:nvPr/>
        </p:nvSpPr>
        <p:spPr>
          <a:xfrm>
            <a:off x="4490323" y="5884307"/>
            <a:ext cx="162997" cy="203835"/>
          </a:xfrm>
          <a:prstGeom prst="rect">
            <a:avLst/>
          </a:prstGeom>
          <a:noFill/>
          <a:ln/>
        </p:spPr>
        <p:txBody>
          <a:bodyPr wrap="none" lIns="0" tIns="0" rIns="0" bIns="0" rtlCol="0" anchor="t"/>
          <a:lstStyle/>
          <a:p>
            <a:pPr algn="l" indent="0" marL="0">
              <a:lnSpc>
                <a:spcPts val="2050"/>
              </a:lnSpc>
              <a:buNone/>
            </a:pPr>
            <a:r>
              <a:rPr lang="en-US" sz="1250" b="1" dirty="0">
                <a:solidFill>
                  <a:srgbClr val="000000"/>
                </a:solidFill>
                <a:latin typeface="Bricolage Grotesque Extra Bold" pitchFamily="34" charset="0"/>
                <a:ea typeface="Bricolage Grotesque Extra Bold" pitchFamily="34" charset="-122"/>
                <a:cs typeface="Bricolage Grotesque Extra Bold" pitchFamily="34" charset="-120"/>
              </a:rPr>
              <a:t>3</a:t>
            </a:r>
            <a:endParaRPr lang="en-US" sz="1250" dirty="0"/>
          </a:p>
        </p:txBody>
      </p:sp>
      <p:sp>
        <p:nvSpPr>
          <p:cNvPr id="21" name="Text 18"/>
          <p:cNvSpPr/>
          <p:nvPr/>
        </p:nvSpPr>
        <p:spPr>
          <a:xfrm>
            <a:off x="1172647" y="6325910"/>
            <a:ext cx="3548301" cy="212288"/>
          </a:xfrm>
          <a:prstGeom prst="rect">
            <a:avLst/>
          </a:prstGeom>
          <a:noFill/>
          <a:ln/>
        </p:spPr>
        <p:txBody>
          <a:bodyPr wrap="none" lIns="0" tIns="0" rIns="0" bIns="0" rtlCol="0" anchor="t"/>
          <a:lstStyle/>
          <a:p>
            <a:pPr algn="l" indent="0" marL="0">
              <a:lnSpc>
                <a:spcPts val="1650"/>
              </a:lnSpc>
              <a:buNone/>
            </a:pPr>
            <a:r>
              <a:rPr lang="en-US" sz="1300" b="1" dirty="0">
                <a:solidFill>
                  <a:srgbClr val="E5DCE6"/>
                </a:solidFill>
                <a:latin typeface="Bricolage Grotesque Extra Bold" pitchFamily="34" charset="0"/>
                <a:ea typeface="Bricolage Grotesque Extra Bold" pitchFamily="34" charset="-122"/>
                <a:cs typeface="Bricolage Grotesque Extra Bold" pitchFamily="34" charset="-120"/>
              </a:rPr>
              <a:t>Запутанные Карты: Упущенный Кэшбэк</a:t>
            </a:r>
            <a:endParaRPr lang="en-US" sz="1300" dirty="0"/>
          </a:p>
        </p:txBody>
      </p:sp>
      <p:sp>
        <p:nvSpPr>
          <p:cNvPr id="22" name="Text 19"/>
          <p:cNvSpPr/>
          <p:nvPr/>
        </p:nvSpPr>
        <p:spPr>
          <a:xfrm>
            <a:off x="1172647" y="6619637"/>
            <a:ext cx="6798588" cy="434578"/>
          </a:xfrm>
          <a:prstGeom prst="rect">
            <a:avLst/>
          </a:prstGeom>
          <a:noFill/>
          <a:ln/>
        </p:spPr>
        <p:txBody>
          <a:bodyPr wrap="squar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Водитель с несколькими картами лояльности выбирает неоптимальную, теряя 3-5% кэшбэка. Итог: 100+ BYN упущенной выгоды в месяц.</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111222" y="442436"/>
            <a:ext cx="8407837" cy="1005602"/>
          </a:xfrm>
          <a:prstGeom prst="rect">
            <a:avLst/>
          </a:prstGeom>
          <a:noFill/>
          <a:ln/>
        </p:spPr>
        <p:txBody>
          <a:bodyPr wrap="square" lIns="0" tIns="0" rIns="0" bIns="0" rtlCol="0" anchor="t"/>
          <a:lstStyle/>
          <a:p>
            <a:pPr algn="l" indent="0" marL="0">
              <a:lnSpc>
                <a:spcPts val="3950"/>
              </a:lnSpc>
              <a:buNone/>
            </a:pPr>
            <a:r>
              <a:rPr lang="en-US" sz="3150" b="1" dirty="0">
                <a:solidFill>
                  <a:srgbClr val="EEAEF6"/>
                </a:solidFill>
                <a:latin typeface="Bricolage Grotesque Extra Bold" pitchFamily="34" charset="0"/>
                <a:ea typeface="Bricolage Grotesque Extra Bold" pitchFamily="34" charset="-122"/>
                <a:cs typeface="Bricolage Grotesque Extra Bold" pitchFamily="34" charset="-120"/>
              </a:rPr>
              <a:t>Наше Решение: Интеллектуальный Бот FuelIntelliBot</a:t>
            </a:r>
            <a:endParaRPr lang="en-US" sz="3150" dirty="0"/>
          </a:p>
        </p:txBody>
      </p:sp>
      <p:sp>
        <p:nvSpPr>
          <p:cNvPr id="3" name="Text 1"/>
          <p:cNvSpPr/>
          <p:nvPr/>
        </p:nvSpPr>
        <p:spPr>
          <a:xfrm>
            <a:off x="3111222" y="1769864"/>
            <a:ext cx="8407837" cy="772597"/>
          </a:xfrm>
          <a:prstGeom prst="rect">
            <a:avLst/>
          </a:prstGeom>
          <a:noFill/>
          <a:ln/>
        </p:spPr>
        <p:txBody>
          <a:bodyPr wrap="squar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FuelIntelliBot — это простое и эффективное решение для каждого водителя. Он интуитивно понятен и требует минимального ввода данных для предоставления максимально точной рекомендации.</a:t>
            </a:r>
            <a:endParaRPr lang="en-US" sz="1250" dirty="0"/>
          </a:p>
        </p:txBody>
      </p:sp>
      <p:sp>
        <p:nvSpPr>
          <p:cNvPr id="4" name="Text 2"/>
          <p:cNvSpPr/>
          <p:nvPr/>
        </p:nvSpPr>
        <p:spPr>
          <a:xfrm>
            <a:off x="3111222" y="2884289"/>
            <a:ext cx="3531989" cy="301585"/>
          </a:xfrm>
          <a:prstGeom prst="rect">
            <a:avLst/>
          </a:prstGeom>
          <a:noFill/>
          <a:ln/>
        </p:spPr>
        <p:txBody>
          <a:bodyPr wrap="none" lIns="0" tIns="0" rIns="0" bIns="0" rtlCol="0" anchor="t"/>
          <a:lstStyle/>
          <a:p>
            <a:pPr algn="l" indent="0" marL="0">
              <a:lnSpc>
                <a:spcPts val="2350"/>
              </a:lnSpc>
              <a:buNone/>
            </a:pPr>
            <a:r>
              <a:rPr lang="en-US" sz="1900" b="1" dirty="0">
                <a:solidFill>
                  <a:srgbClr val="EEAEF6"/>
                </a:solidFill>
                <a:latin typeface="Bricolage Grotesque Extra Bold" pitchFamily="34" charset="0"/>
                <a:ea typeface="Bricolage Grotesque Extra Bold" pitchFamily="34" charset="-122"/>
                <a:cs typeface="Bricolage Grotesque Extra Bold" pitchFamily="34" charset="-120"/>
              </a:rPr>
              <a:t>Что Нужно от Пользователя</a:t>
            </a:r>
            <a:endParaRPr lang="en-US" sz="1900" dirty="0"/>
          </a:p>
        </p:txBody>
      </p:sp>
      <p:sp>
        <p:nvSpPr>
          <p:cNvPr id="5" name="Text 3"/>
          <p:cNvSpPr/>
          <p:nvPr/>
        </p:nvSpPr>
        <p:spPr>
          <a:xfrm>
            <a:off x="3111222" y="3346728"/>
            <a:ext cx="4007644" cy="25753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E5DCE6"/>
                </a:solidFill>
                <a:latin typeface="Montserrat" pitchFamily="34" charset="0"/>
                <a:ea typeface="Montserrat" pitchFamily="34" charset="-122"/>
                <a:cs typeface="Montserrat" pitchFamily="34" charset="-120"/>
              </a:rPr>
              <a:t>Расход автомобиля (л/100км)</a:t>
            </a:r>
            <a:endParaRPr lang="en-US" sz="1250" dirty="0"/>
          </a:p>
        </p:txBody>
      </p:sp>
      <p:sp>
        <p:nvSpPr>
          <p:cNvPr id="6" name="Text 4"/>
          <p:cNvSpPr/>
          <p:nvPr/>
        </p:nvSpPr>
        <p:spPr>
          <a:xfrm>
            <a:off x="3111222" y="3660577"/>
            <a:ext cx="4007644" cy="25753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E5DCE6"/>
                </a:solidFill>
                <a:latin typeface="Montserrat" pitchFamily="34" charset="0"/>
                <a:ea typeface="Montserrat" pitchFamily="34" charset="-122"/>
                <a:cs typeface="Montserrat" pitchFamily="34" charset="-120"/>
              </a:rPr>
              <a:t>Карты и программы лояльности</a:t>
            </a:r>
            <a:endParaRPr lang="en-US" sz="1250" dirty="0"/>
          </a:p>
        </p:txBody>
      </p:sp>
      <p:sp>
        <p:nvSpPr>
          <p:cNvPr id="7" name="Text 5"/>
          <p:cNvSpPr/>
          <p:nvPr/>
        </p:nvSpPr>
        <p:spPr>
          <a:xfrm>
            <a:off x="3111222" y="3974425"/>
            <a:ext cx="4007644" cy="25753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E5DCE6"/>
                </a:solidFill>
                <a:latin typeface="Montserrat" pitchFamily="34" charset="0"/>
                <a:ea typeface="Montserrat" pitchFamily="34" charset="-122"/>
                <a:cs typeface="Montserrat" pitchFamily="34" charset="-120"/>
              </a:rPr>
              <a:t>Количество нужного топлива</a:t>
            </a:r>
            <a:endParaRPr lang="en-US" sz="1250" dirty="0"/>
          </a:p>
        </p:txBody>
      </p:sp>
      <p:sp>
        <p:nvSpPr>
          <p:cNvPr id="8" name="Text 6"/>
          <p:cNvSpPr/>
          <p:nvPr/>
        </p:nvSpPr>
        <p:spPr>
          <a:xfrm>
            <a:off x="3111222" y="4288274"/>
            <a:ext cx="4007644" cy="25753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E5DCE6"/>
                </a:solidFill>
                <a:latin typeface="Montserrat" pitchFamily="34" charset="0"/>
                <a:ea typeface="Montserrat" pitchFamily="34" charset="-122"/>
                <a:cs typeface="Montserrat" pitchFamily="34" charset="-120"/>
              </a:rPr>
              <a:t>Статус занятости (работает/свободен)</a:t>
            </a:r>
            <a:endParaRPr lang="en-US" sz="1250" dirty="0"/>
          </a:p>
        </p:txBody>
      </p:sp>
      <p:pic>
        <p:nvPicPr>
          <p:cNvPr id="9" name="Image 0" descr="preencoded.png">    </p:cNvPr>
          <p:cNvPicPr>
            <a:picLocks noChangeAspect="1"/>
          </p:cNvPicPr>
          <p:nvPr/>
        </p:nvPicPr>
        <p:blipFill>
          <a:blip r:embed="rId1"/>
          <a:stretch>
            <a:fillRect/>
          </a:stretch>
        </p:blipFill>
        <p:spPr>
          <a:xfrm>
            <a:off x="7518916" y="2904411"/>
            <a:ext cx="4007644" cy="4007644"/>
          </a:xfrm>
          <a:prstGeom prst="rect">
            <a:avLst/>
          </a:prstGeom>
        </p:spPr>
      </p:pic>
      <p:sp>
        <p:nvSpPr>
          <p:cNvPr id="10" name="Text 7"/>
          <p:cNvSpPr/>
          <p:nvPr/>
        </p:nvSpPr>
        <p:spPr>
          <a:xfrm>
            <a:off x="3111222" y="7274004"/>
            <a:ext cx="8407837" cy="515064"/>
          </a:xfrm>
          <a:prstGeom prst="rect">
            <a:avLst/>
          </a:prstGeom>
          <a:noFill/>
          <a:ln/>
        </p:spPr>
        <p:txBody>
          <a:bodyPr wrap="squar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Бот анализирует множество параметров в реальном времени, чтобы предложить оптимальный вариант заправки, учитывая все личные условия водителя.</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595682" y="498157"/>
            <a:ext cx="9023271" cy="564475"/>
          </a:xfrm>
          <a:prstGeom prst="rect">
            <a:avLst/>
          </a:prstGeom>
          <a:noFill/>
          <a:ln/>
        </p:spPr>
        <p:txBody>
          <a:bodyPr wrap="none" lIns="0" tIns="0" rIns="0" bIns="0" rtlCol="0" anchor="t"/>
          <a:lstStyle/>
          <a:p>
            <a:pPr algn="l" indent="0" marL="0">
              <a:lnSpc>
                <a:spcPts val="4400"/>
              </a:lnSpc>
              <a:buNone/>
            </a:pPr>
            <a:r>
              <a:rPr lang="en-US" sz="3550" b="1" dirty="0">
                <a:solidFill>
                  <a:srgbClr val="EEAEF6"/>
                </a:solidFill>
                <a:latin typeface="Bricolage Grotesque Extra Bold" pitchFamily="34" charset="0"/>
                <a:ea typeface="Bricolage Grotesque Extra Bold" pitchFamily="34" charset="-122"/>
                <a:cs typeface="Bricolage Grotesque Extra Bold" pitchFamily="34" charset="-120"/>
              </a:rPr>
              <a:t>Как FuelIntelliBot Принимает Решение</a:t>
            </a:r>
            <a:endParaRPr lang="en-US" sz="3550" dirty="0"/>
          </a:p>
        </p:txBody>
      </p:sp>
      <p:sp>
        <p:nvSpPr>
          <p:cNvPr id="3" name="Text 1"/>
          <p:cNvSpPr/>
          <p:nvPr/>
        </p:nvSpPr>
        <p:spPr>
          <a:xfrm>
            <a:off x="2595682" y="1423868"/>
            <a:ext cx="9438918" cy="577929"/>
          </a:xfrm>
          <a:prstGeom prst="rect">
            <a:avLst/>
          </a:prstGeom>
          <a:noFill/>
          <a:ln/>
        </p:spPr>
        <p:txBody>
          <a:bodyPr wrap="square" lIns="0" tIns="0" rIns="0" bIns="0" rtlCol="0" anchor="t"/>
          <a:lstStyle/>
          <a:p>
            <a:pPr algn="l" indent="0" marL="0">
              <a:lnSpc>
                <a:spcPts val="2250"/>
              </a:lnSpc>
              <a:buNone/>
            </a:pPr>
            <a:r>
              <a:rPr lang="en-US" sz="1400" dirty="0">
                <a:solidFill>
                  <a:srgbClr val="E5DCE6"/>
                </a:solidFill>
                <a:latin typeface="Montserrat" pitchFamily="34" charset="0"/>
                <a:ea typeface="Montserrat" pitchFamily="34" charset="-122"/>
                <a:cs typeface="Montserrat" pitchFamily="34" charset="-120"/>
              </a:rPr>
              <a:t>Наш бот использует сложный алгоритм, чтобы предоставить вам наиболее выгодное решение, превращая каждую заправку в осознанный выбор.</a:t>
            </a:r>
            <a:endParaRPr lang="en-US" sz="1400" dirty="0"/>
          </a:p>
        </p:txBody>
      </p:sp>
      <p:sp>
        <p:nvSpPr>
          <p:cNvPr id="4" name="Shape 2"/>
          <p:cNvSpPr/>
          <p:nvPr/>
        </p:nvSpPr>
        <p:spPr>
          <a:xfrm>
            <a:off x="2731056" y="2204918"/>
            <a:ext cx="22860" cy="4339233"/>
          </a:xfrm>
          <a:prstGeom prst="roundRect">
            <a:avLst>
              <a:gd name="adj" fmla="val 331902"/>
            </a:avLst>
          </a:prstGeom>
          <a:solidFill>
            <a:srgbClr val="414677"/>
          </a:solidFill>
          <a:ln/>
        </p:spPr>
      </p:sp>
      <p:sp>
        <p:nvSpPr>
          <p:cNvPr id="5" name="Shape 3"/>
          <p:cNvSpPr/>
          <p:nvPr/>
        </p:nvSpPr>
        <p:spPr>
          <a:xfrm>
            <a:off x="2708196" y="2396609"/>
            <a:ext cx="361236" cy="22860"/>
          </a:xfrm>
          <a:prstGeom prst="roundRect">
            <a:avLst>
              <a:gd name="adj" fmla="val 331902"/>
            </a:avLst>
          </a:prstGeom>
          <a:solidFill>
            <a:srgbClr val="414677"/>
          </a:solidFill>
          <a:ln/>
        </p:spPr>
      </p:sp>
      <p:sp>
        <p:nvSpPr>
          <p:cNvPr id="6" name="Shape 4"/>
          <p:cNvSpPr/>
          <p:nvPr/>
        </p:nvSpPr>
        <p:spPr>
          <a:xfrm>
            <a:off x="2663369" y="2340352"/>
            <a:ext cx="135374" cy="135374"/>
          </a:xfrm>
          <a:prstGeom prst="roundRect">
            <a:avLst>
              <a:gd name="adj" fmla="val 337731"/>
            </a:avLst>
          </a:prstGeom>
          <a:solidFill>
            <a:srgbClr val="EEAEF6"/>
          </a:solidFill>
          <a:ln/>
        </p:spPr>
      </p:sp>
      <p:sp>
        <p:nvSpPr>
          <p:cNvPr id="7" name="Text 5"/>
          <p:cNvSpPr/>
          <p:nvPr/>
        </p:nvSpPr>
        <p:spPr>
          <a:xfrm>
            <a:off x="3453765" y="2266950"/>
            <a:ext cx="2258020" cy="282297"/>
          </a:xfrm>
          <a:prstGeom prst="rect">
            <a:avLst/>
          </a:prstGeom>
          <a:noFill/>
          <a:ln/>
        </p:spPr>
        <p:txBody>
          <a:bodyPr wrap="none" lIns="0" tIns="0" rIns="0" bIns="0" rtlCol="0" anchor="t"/>
          <a:lstStyle/>
          <a:p>
            <a:pPr algn="l" indent="0" marL="0">
              <a:lnSpc>
                <a:spcPts val="220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Анализ АЗС и Цен</a:t>
            </a:r>
            <a:endParaRPr lang="en-US" sz="1750" dirty="0"/>
          </a:p>
        </p:txBody>
      </p:sp>
      <p:sp>
        <p:nvSpPr>
          <p:cNvPr id="8" name="Text 6"/>
          <p:cNvSpPr/>
          <p:nvPr/>
        </p:nvSpPr>
        <p:spPr>
          <a:xfrm>
            <a:off x="3453765" y="2657594"/>
            <a:ext cx="8580834" cy="288965"/>
          </a:xfrm>
          <a:prstGeom prst="rect">
            <a:avLst/>
          </a:prstGeom>
          <a:noFill/>
          <a:ln/>
        </p:spPr>
        <p:txBody>
          <a:bodyPr wrap="none" lIns="0" tIns="0" rIns="0" bIns="0" rtlCol="0" anchor="t"/>
          <a:lstStyle/>
          <a:p>
            <a:pPr algn="l" indent="0" marL="0">
              <a:lnSpc>
                <a:spcPts val="2250"/>
              </a:lnSpc>
              <a:buNone/>
            </a:pPr>
            <a:r>
              <a:rPr lang="en-US" sz="1400" dirty="0">
                <a:solidFill>
                  <a:srgbClr val="E5DCE6"/>
                </a:solidFill>
                <a:latin typeface="Montserrat" pitchFamily="34" charset="0"/>
                <a:ea typeface="Montserrat" pitchFamily="34" charset="-122"/>
                <a:cs typeface="Montserrat" pitchFamily="34" charset="-120"/>
              </a:rPr>
              <a:t>Автоматический парсинг всех АЗС в радиусе и их текущих цен.</a:t>
            </a:r>
            <a:endParaRPr lang="en-US" sz="1400" dirty="0"/>
          </a:p>
        </p:txBody>
      </p:sp>
      <p:sp>
        <p:nvSpPr>
          <p:cNvPr id="9" name="Shape 7"/>
          <p:cNvSpPr/>
          <p:nvPr/>
        </p:nvSpPr>
        <p:spPr>
          <a:xfrm>
            <a:off x="2708196" y="3499485"/>
            <a:ext cx="361236" cy="22860"/>
          </a:xfrm>
          <a:prstGeom prst="roundRect">
            <a:avLst>
              <a:gd name="adj" fmla="val 331902"/>
            </a:avLst>
          </a:prstGeom>
          <a:solidFill>
            <a:srgbClr val="414677"/>
          </a:solidFill>
          <a:ln/>
        </p:spPr>
      </p:sp>
      <p:sp>
        <p:nvSpPr>
          <p:cNvPr id="10" name="Shape 8"/>
          <p:cNvSpPr/>
          <p:nvPr/>
        </p:nvSpPr>
        <p:spPr>
          <a:xfrm>
            <a:off x="2663369" y="3443228"/>
            <a:ext cx="135374" cy="135374"/>
          </a:xfrm>
          <a:prstGeom prst="roundRect">
            <a:avLst>
              <a:gd name="adj" fmla="val 337731"/>
            </a:avLst>
          </a:prstGeom>
          <a:solidFill>
            <a:srgbClr val="EEAEF6"/>
          </a:solidFill>
          <a:ln/>
        </p:spPr>
      </p:sp>
      <p:sp>
        <p:nvSpPr>
          <p:cNvPr id="11" name="Text 9"/>
          <p:cNvSpPr/>
          <p:nvPr/>
        </p:nvSpPr>
        <p:spPr>
          <a:xfrm>
            <a:off x="3453765" y="3369826"/>
            <a:ext cx="3733443" cy="282297"/>
          </a:xfrm>
          <a:prstGeom prst="rect">
            <a:avLst/>
          </a:prstGeom>
          <a:noFill/>
          <a:ln/>
        </p:spPr>
        <p:txBody>
          <a:bodyPr wrap="none" lIns="0" tIns="0" rIns="0" bIns="0" rtlCol="0" anchor="t"/>
          <a:lstStyle/>
          <a:p>
            <a:pPr algn="l" indent="0" marL="0">
              <a:lnSpc>
                <a:spcPts val="220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Применение Скидок и Кэшбэка</a:t>
            </a:r>
            <a:endParaRPr lang="en-US" sz="1750" dirty="0"/>
          </a:p>
        </p:txBody>
      </p:sp>
      <p:sp>
        <p:nvSpPr>
          <p:cNvPr id="12" name="Text 10"/>
          <p:cNvSpPr/>
          <p:nvPr/>
        </p:nvSpPr>
        <p:spPr>
          <a:xfrm>
            <a:off x="3453765" y="3760470"/>
            <a:ext cx="8580834" cy="288965"/>
          </a:xfrm>
          <a:prstGeom prst="rect">
            <a:avLst/>
          </a:prstGeom>
          <a:noFill/>
          <a:ln/>
        </p:spPr>
        <p:txBody>
          <a:bodyPr wrap="none" lIns="0" tIns="0" rIns="0" bIns="0" rtlCol="0" anchor="t"/>
          <a:lstStyle/>
          <a:p>
            <a:pPr algn="l" indent="0" marL="0">
              <a:lnSpc>
                <a:spcPts val="2250"/>
              </a:lnSpc>
              <a:buNone/>
            </a:pPr>
            <a:r>
              <a:rPr lang="en-US" sz="1400" dirty="0">
                <a:solidFill>
                  <a:srgbClr val="E5DCE6"/>
                </a:solidFill>
                <a:latin typeface="Montserrat" pitchFamily="34" charset="0"/>
                <a:ea typeface="Montserrat" pitchFamily="34" charset="-122"/>
                <a:cs typeface="Montserrat" pitchFamily="34" charset="-120"/>
              </a:rPr>
              <a:t>Расчет скидок по картам лояльности и кэшбэка по банковским картам пользователя.</a:t>
            </a:r>
            <a:endParaRPr lang="en-US" sz="1400" dirty="0"/>
          </a:p>
        </p:txBody>
      </p:sp>
      <p:sp>
        <p:nvSpPr>
          <p:cNvPr id="13" name="Shape 11"/>
          <p:cNvSpPr/>
          <p:nvPr/>
        </p:nvSpPr>
        <p:spPr>
          <a:xfrm>
            <a:off x="2708196" y="4602361"/>
            <a:ext cx="361236" cy="22860"/>
          </a:xfrm>
          <a:prstGeom prst="roundRect">
            <a:avLst>
              <a:gd name="adj" fmla="val 331902"/>
            </a:avLst>
          </a:prstGeom>
          <a:solidFill>
            <a:srgbClr val="414677"/>
          </a:solidFill>
          <a:ln/>
        </p:spPr>
      </p:sp>
      <p:sp>
        <p:nvSpPr>
          <p:cNvPr id="14" name="Shape 12"/>
          <p:cNvSpPr/>
          <p:nvPr/>
        </p:nvSpPr>
        <p:spPr>
          <a:xfrm>
            <a:off x="2663369" y="4546104"/>
            <a:ext cx="135374" cy="135374"/>
          </a:xfrm>
          <a:prstGeom prst="roundRect">
            <a:avLst>
              <a:gd name="adj" fmla="val 337731"/>
            </a:avLst>
          </a:prstGeom>
          <a:solidFill>
            <a:srgbClr val="EEAEF6"/>
          </a:solidFill>
          <a:ln/>
        </p:spPr>
      </p:sp>
      <p:sp>
        <p:nvSpPr>
          <p:cNvPr id="15" name="Text 13"/>
          <p:cNvSpPr/>
          <p:nvPr/>
        </p:nvSpPr>
        <p:spPr>
          <a:xfrm>
            <a:off x="3453765" y="4472702"/>
            <a:ext cx="3677483" cy="282297"/>
          </a:xfrm>
          <a:prstGeom prst="rect">
            <a:avLst/>
          </a:prstGeom>
          <a:noFill/>
          <a:ln/>
        </p:spPr>
        <p:txBody>
          <a:bodyPr wrap="none" lIns="0" tIns="0" rIns="0" bIns="0" rtlCol="0" anchor="t"/>
          <a:lstStyle/>
          <a:p>
            <a:pPr algn="l" indent="0" marL="0">
              <a:lnSpc>
                <a:spcPts val="220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Стоимость Поездки и Времени</a:t>
            </a:r>
            <a:endParaRPr lang="en-US" sz="1750" dirty="0"/>
          </a:p>
        </p:txBody>
      </p:sp>
      <p:sp>
        <p:nvSpPr>
          <p:cNvPr id="16" name="Text 14"/>
          <p:cNvSpPr/>
          <p:nvPr/>
        </p:nvSpPr>
        <p:spPr>
          <a:xfrm>
            <a:off x="3453765" y="4863346"/>
            <a:ext cx="8580834" cy="288965"/>
          </a:xfrm>
          <a:prstGeom prst="rect">
            <a:avLst/>
          </a:prstGeom>
          <a:noFill/>
          <a:ln/>
        </p:spPr>
        <p:txBody>
          <a:bodyPr wrap="none" lIns="0" tIns="0" rIns="0" bIns="0" rtlCol="0" anchor="t"/>
          <a:lstStyle/>
          <a:p>
            <a:pPr algn="l" indent="0" marL="0">
              <a:lnSpc>
                <a:spcPts val="2250"/>
              </a:lnSpc>
              <a:buNone/>
            </a:pPr>
            <a:r>
              <a:rPr lang="en-US" sz="1400" dirty="0">
                <a:solidFill>
                  <a:srgbClr val="E5DCE6"/>
                </a:solidFill>
                <a:latin typeface="Montserrat" pitchFamily="34" charset="0"/>
                <a:ea typeface="Montserrat" pitchFamily="34" charset="-122"/>
                <a:cs typeface="Montserrat" pitchFamily="34" charset="-120"/>
              </a:rPr>
              <a:t>Учет стоимости топлива на дорогу до АЗС и стоимости потерянного рабочего времени.</a:t>
            </a:r>
            <a:endParaRPr lang="en-US" sz="1400" dirty="0"/>
          </a:p>
        </p:txBody>
      </p:sp>
      <p:sp>
        <p:nvSpPr>
          <p:cNvPr id="17" name="Shape 15"/>
          <p:cNvSpPr/>
          <p:nvPr/>
        </p:nvSpPr>
        <p:spPr>
          <a:xfrm>
            <a:off x="2708196" y="5705237"/>
            <a:ext cx="361236" cy="22860"/>
          </a:xfrm>
          <a:prstGeom prst="roundRect">
            <a:avLst>
              <a:gd name="adj" fmla="val 331902"/>
            </a:avLst>
          </a:prstGeom>
          <a:solidFill>
            <a:srgbClr val="414677"/>
          </a:solidFill>
          <a:ln/>
        </p:spPr>
      </p:sp>
      <p:sp>
        <p:nvSpPr>
          <p:cNvPr id="18" name="Shape 16"/>
          <p:cNvSpPr/>
          <p:nvPr/>
        </p:nvSpPr>
        <p:spPr>
          <a:xfrm>
            <a:off x="2663369" y="5648980"/>
            <a:ext cx="135374" cy="135374"/>
          </a:xfrm>
          <a:prstGeom prst="roundRect">
            <a:avLst>
              <a:gd name="adj" fmla="val 337731"/>
            </a:avLst>
          </a:prstGeom>
          <a:solidFill>
            <a:srgbClr val="EEAEF6"/>
          </a:solidFill>
          <a:ln/>
        </p:spPr>
      </p:sp>
      <p:sp>
        <p:nvSpPr>
          <p:cNvPr id="19" name="Text 17"/>
          <p:cNvSpPr/>
          <p:nvPr/>
        </p:nvSpPr>
        <p:spPr>
          <a:xfrm>
            <a:off x="3453765" y="5575578"/>
            <a:ext cx="4528661" cy="282297"/>
          </a:xfrm>
          <a:prstGeom prst="rect">
            <a:avLst/>
          </a:prstGeom>
          <a:noFill/>
          <a:ln/>
        </p:spPr>
        <p:txBody>
          <a:bodyPr wrap="none" lIns="0" tIns="0" rIns="0" bIns="0" rtlCol="0" anchor="t"/>
          <a:lstStyle/>
          <a:p>
            <a:pPr algn="l" indent="0" marL="0">
              <a:lnSpc>
                <a:spcPts val="220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Персонализированная Рекомендация</a:t>
            </a:r>
            <a:endParaRPr lang="en-US" sz="1750" dirty="0"/>
          </a:p>
        </p:txBody>
      </p:sp>
      <p:sp>
        <p:nvSpPr>
          <p:cNvPr id="20" name="Text 18"/>
          <p:cNvSpPr/>
          <p:nvPr/>
        </p:nvSpPr>
        <p:spPr>
          <a:xfrm>
            <a:off x="3453765" y="5966222"/>
            <a:ext cx="8580834" cy="577929"/>
          </a:xfrm>
          <a:prstGeom prst="rect">
            <a:avLst/>
          </a:prstGeom>
          <a:noFill/>
          <a:ln/>
        </p:spPr>
        <p:txBody>
          <a:bodyPr wrap="square" lIns="0" tIns="0" rIns="0" bIns="0" rtlCol="0" anchor="t"/>
          <a:lstStyle/>
          <a:p>
            <a:pPr algn="l" indent="0" marL="0">
              <a:lnSpc>
                <a:spcPts val="2250"/>
              </a:lnSpc>
              <a:buNone/>
            </a:pPr>
            <a:r>
              <a:rPr lang="en-US" sz="1400" dirty="0">
                <a:solidFill>
                  <a:srgbClr val="E5DCE6"/>
                </a:solidFill>
                <a:latin typeface="Montserrat" pitchFamily="34" charset="0"/>
                <a:ea typeface="Montserrat" pitchFamily="34" charset="-122"/>
                <a:cs typeface="Montserrat" pitchFamily="34" charset="-120"/>
              </a:rPr>
              <a:t>Сравнение всех вариантов и предоставление наилучшей рекомендации с указанием реальной выгоды или потерь.</a:t>
            </a:r>
            <a:endParaRPr lang="en-US" sz="1400" dirty="0"/>
          </a:p>
        </p:txBody>
      </p:sp>
      <p:sp>
        <p:nvSpPr>
          <p:cNvPr id="21" name="Text 19"/>
          <p:cNvSpPr/>
          <p:nvPr/>
        </p:nvSpPr>
        <p:spPr>
          <a:xfrm>
            <a:off x="2866549" y="6950393"/>
            <a:ext cx="9168051" cy="577929"/>
          </a:xfrm>
          <a:prstGeom prst="rect">
            <a:avLst/>
          </a:prstGeom>
          <a:noFill/>
          <a:ln/>
        </p:spPr>
        <p:txBody>
          <a:bodyPr wrap="square" lIns="0" tIns="0" rIns="0" bIns="0" rtlCol="0" anchor="t"/>
          <a:lstStyle/>
          <a:p>
            <a:pPr algn="l" indent="0" marL="0">
              <a:lnSpc>
                <a:spcPts val="2250"/>
              </a:lnSpc>
              <a:buNone/>
            </a:pPr>
            <a:r>
              <a:rPr lang="en-US" sz="1400" dirty="0">
                <a:solidFill>
                  <a:srgbClr val="E5DCE6"/>
                </a:solidFill>
                <a:latin typeface="Montserrat" pitchFamily="34" charset="0"/>
                <a:ea typeface="Montserrat" pitchFamily="34" charset="-122"/>
                <a:cs typeface="Montserrat" pitchFamily="34" charset="-120"/>
              </a:rPr>
              <a:t>БОТ РЕКОМЕНДУЕТ: "Не ездите на окраину! Вы сэкономите 4 BYN на топливе, но потеряете 25 BYН заработка. Лучше заправьтесь рядом."</a:t>
            </a:r>
            <a:endParaRPr lang="en-US" sz="1400" dirty="0"/>
          </a:p>
        </p:txBody>
      </p:sp>
      <p:sp>
        <p:nvSpPr>
          <p:cNvPr id="22" name="Shape 20"/>
          <p:cNvSpPr/>
          <p:nvPr/>
        </p:nvSpPr>
        <p:spPr>
          <a:xfrm>
            <a:off x="2595682" y="6747272"/>
            <a:ext cx="22860" cy="984171"/>
          </a:xfrm>
          <a:prstGeom prst="rect">
            <a:avLst/>
          </a:prstGeom>
          <a:solidFill>
            <a:srgbClr val="EEAEF6"/>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101215" y="548759"/>
            <a:ext cx="10427970" cy="1247299"/>
          </a:xfrm>
          <a:prstGeom prst="rect">
            <a:avLst/>
          </a:prstGeom>
          <a:noFill/>
          <a:ln/>
        </p:spPr>
        <p:txBody>
          <a:bodyPr wrap="square" lIns="0" tIns="0" rIns="0" bIns="0" rtlCol="0" anchor="t"/>
          <a:lstStyle/>
          <a:p>
            <a:pPr algn="l" indent="0" marL="0">
              <a:lnSpc>
                <a:spcPts val="4900"/>
              </a:lnSpc>
              <a:buNone/>
            </a:pPr>
            <a:r>
              <a:rPr lang="en-US" sz="3900" b="1" dirty="0">
                <a:solidFill>
                  <a:srgbClr val="EEAEF6"/>
                </a:solidFill>
                <a:latin typeface="Bricolage Grotesque Extra Bold" pitchFamily="34" charset="0"/>
                <a:ea typeface="Bricolage Grotesque Extra Bold" pitchFamily="34" charset="-122"/>
                <a:cs typeface="Bricolage Grotesque Extra Bold" pitchFamily="34" charset="-120"/>
              </a:rPr>
              <a:t>Формулы Расчета: Прозрачность и Точность</a:t>
            </a:r>
            <a:endParaRPr lang="en-US" sz="3900" dirty="0"/>
          </a:p>
        </p:txBody>
      </p:sp>
      <p:sp>
        <p:nvSpPr>
          <p:cNvPr id="3" name="Text 1"/>
          <p:cNvSpPr/>
          <p:nvPr/>
        </p:nvSpPr>
        <p:spPr>
          <a:xfrm>
            <a:off x="2101215" y="2195155"/>
            <a:ext cx="10427970" cy="957620"/>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Мы предлагаем две основные формулы расчета полной стоимости заправки, адаптированные под статус занятости водителя. Это обеспечивает максимальную точность и релевантность рекомендаций.</a:t>
            </a:r>
            <a:endParaRPr lang="en-US" sz="1550" dirty="0"/>
          </a:p>
        </p:txBody>
      </p:sp>
      <p:sp>
        <p:nvSpPr>
          <p:cNvPr id="4" name="Text 2"/>
          <p:cNvSpPr/>
          <p:nvPr/>
        </p:nvSpPr>
        <p:spPr>
          <a:xfrm>
            <a:off x="2101215" y="3576757"/>
            <a:ext cx="4394002" cy="374094"/>
          </a:xfrm>
          <a:prstGeom prst="rect">
            <a:avLst/>
          </a:prstGeom>
          <a:noFill/>
          <a:ln/>
        </p:spPr>
        <p:txBody>
          <a:bodyPr wrap="none" lIns="0" tIns="0" rIns="0" bIns="0" rtlCol="0" anchor="t"/>
          <a:lstStyle/>
          <a:p>
            <a:pPr algn="l" indent="0" marL="0">
              <a:lnSpc>
                <a:spcPts val="2900"/>
              </a:lnSpc>
              <a:buNone/>
            </a:pPr>
            <a:r>
              <a:rPr lang="en-US" sz="2350" b="1" dirty="0">
                <a:solidFill>
                  <a:srgbClr val="EEAEF6"/>
                </a:solidFill>
                <a:latin typeface="Bricolage Grotesque Extra Bold" pitchFamily="34" charset="0"/>
                <a:ea typeface="Bricolage Grotesque Extra Bold" pitchFamily="34" charset="-122"/>
                <a:cs typeface="Bricolage Grotesque Extra Bold" pitchFamily="34" charset="-120"/>
              </a:rPr>
              <a:t>Для Работающего Водителя</a:t>
            </a:r>
            <a:endParaRPr lang="en-US" sz="2350" dirty="0"/>
          </a:p>
        </p:txBody>
      </p:sp>
      <p:sp>
        <p:nvSpPr>
          <p:cNvPr id="5" name="Text 3"/>
          <p:cNvSpPr/>
          <p:nvPr/>
        </p:nvSpPr>
        <p:spPr>
          <a:xfrm>
            <a:off x="2101215" y="4150400"/>
            <a:ext cx="4970502" cy="1596033"/>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Полная стоимость заправки = Стоимость топлива на АЗС - Скидки по картам лояльности - Кэшбэк по банковским картам + Стоимость топлива на дорогу туда-обратно + Стоимость потерянного рабочего времени</a:t>
            </a:r>
            <a:endParaRPr lang="en-US" sz="1550" dirty="0"/>
          </a:p>
        </p:txBody>
      </p:sp>
      <p:sp>
        <p:nvSpPr>
          <p:cNvPr id="6" name="Shape 4"/>
          <p:cNvSpPr/>
          <p:nvPr/>
        </p:nvSpPr>
        <p:spPr>
          <a:xfrm>
            <a:off x="2101215" y="5970865"/>
            <a:ext cx="4970502" cy="1486376"/>
          </a:xfrm>
          <a:prstGeom prst="roundRect">
            <a:avLst>
              <a:gd name="adj" fmla="val 5639"/>
            </a:avLst>
          </a:prstGeom>
          <a:solidFill>
            <a:srgbClr val="3E0845"/>
          </a:solidFill>
          <a:ln/>
        </p:spPr>
      </p:sp>
      <p:pic>
        <p:nvPicPr>
          <p:cNvPr id="7" name="Image 0" descr="preencoded.png">    </p:cNvPr>
          <p:cNvPicPr>
            <a:picLocks noChangeAspect="1"/>
          </p:cNvPicPr>
          <p:nvPr/>
        </p:nvPicPr>
        <p:blipFill>
          <a:blip r:embed="rId1"/>
          <a:stretch>
            <a:fillRect/>
          </a:stretch>
        </p:blipFill>
        <p:spPr>
          <a:xfrm>
            <a:off x="2300764" y="6266617"/>
            <a:ext cx="249436" cy="199549"/>
          </a:xfrm>
          <a:prstGeom prst="rect">
            <a:avLst/>
          </a:prstGeom>
        </p:spPr>
      </p:pic>
      <p:sp>
        <p:nvSpPr>
          <p:cNvPr id="8" name="Text 5"/>
          <p:cNvSpPr/>
          <p:nvPr/>
        </p:nvSpPr>
        <p:spPr>
          <a:xfrm>
            <a:off x="2749748" y="6220301"/>
            <a:ext cx="4122420" cy="957620"/>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Стоимость рабочего времени = (часовая ставка) × (время в пути в часах)</a:t>
            </a:r>
            <a:endParaRPr lang="en-US" sz="1550" dirty="0"/>
          </a:p>
        </p:txBody>
      </p:sp>
      <p:sp>
        <p:nvSpPr>
          <p:cNvPr id="9" name="Text 6"/>
          <p:cNvSpPr/>
          <p:nvPr/>
        </p:nvSpPr>
        <p:spPr>
          <a:xfrm>
            <a:off x="7566303" y="3576757"/>
            <a:ext cx="4091345" cy="374094"/>
          </a:xfrm>
          <a:prstGeom prst="rect">
            <a:avLst/>
          </a:prstGeom>
          <a:noFill/>
          <a:ln/>
        </p:spPr>
        <p:txBody>
          <a:bodyPr wrap="none" lIns="0" tIns="0" rIns="0" bIns="0" rtlCol="0" anchor="t"/>
          <a:lstStyle/>
          <a:p>
            <a:pPr algn="l" indent="0" marL="0">
              <a:lnSpc>
                <a:spcPts val="2900"/>
              </a:lnSpc>
              <a:buNone/>
            </a:pPr>
            <a:r>
              <a:rPr lang="en-US" sz="2350" b="1" dirty="0">
                <a:solidFill>
                  <a:srgbClr val="EEAEF6"/>
                </a:solidFill>
                <a:latin typeface="Bricolage Grotesque Extra Bold" pitchFamily="34" charset="0"/>
                <a:ea typeface="Bricolage Grotesque Extra Bold" pitchFamily="34" charset="-122"/>
                <a:cs typeface="Bricolage Grotesque Extra Bold" pitchFamily="34" charset="-120"/>
              </a:rPr>
              <a:t>Для Свободного Водителя</a:t>
            </a:r>
            <a:endParaRPr lang="en-US" sz="2350" dirty="0"/>
          </a:p>
        </p:txBody>
      </p:sp>
      <p:sp>
        <p:nvSpPr>
          <p:cNvPr id="10" name="Text 7"/>
          <p:cNvSpPr/>
          <p:nvPr/>
        </p:nvSpPr>
        <p:spPr>
          <a:xfrm>
            <a:off x="7566303" y="4150400"/>
            <a:ext cx="4970502" cy="1596033"/>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Полная стоимость заправки = Стоимость топлива на АЗС - Скидки по картам лояльности - Кэшбэк по банковским картам + Стоимость топлива на дорогу туда-обратно + Базовая стоимость личного времени</a:t>
            </a:r>
            <a:endParaRPr lang="en-US" sz="1550" dirty="0"/>
          </a:p>
        </p:txBody>
      </p:sp>
      <p:sp>
        <p:nvSpPr>
          <p:cNvPr id="11" name="Shape 8"/>
          <p:cNvSpPr/>
          <p:nvPr/>
        </p:nvSpPr>
        <p:spPr>
          <a:xfrm>
            <a:off x="7566303" y="5970865"/>
            <a:ext cx="4970502" cy="1486376"/>
          </a:xfrm>
          <a:prstGeom prst="roundRect">
            <a:avLst>
              <a:gd name="adj" fmla="val 5639"/>
            </a:avLst>
          </a:prstGeom>
          <a:solidFill>
            <a:srgbClr val="3E0845"/>
          </a:solidFill>
          <a:ln/>
        </p:spPr>
      </p:sp>
      <p:pic>
        <p:nvPicPr>
          <p:cNvPr id="12" name="Image 1" descr="preencoded.png">    </p:cNvPr>
          <p:cNvPicPr>
            <a:picLocks noChangeAspect="1"/>
          </p:cNvPicPr>
          <p:nvPr/>
        </p:nvPicPr>
        <p:blipFill>
          <a:blip r:embed="rId2"/>
          <a:stretch>
            <a:fillRect/>
          </a:stretch>
        </p:blipFill>
        <p:spPr>
          <a:xfrm>
            <a:off x="7765852" y="6266617"/>
            <a:ext cx="249436" cy="199549"/>
          </a:xfrm>
          <a:prstGeom prst="rect">
            <a:avLst/>
          </a:prstGeom>
        </p:spPr>
      </p:pic>
      <p:sp>
        <p:nvSpPr>
          <p:cNvPr id="13" name="Text 9"/>
          <p:cNvSpPr/>
          <p:nvPr/>
        </p:nvSpPr>
        <p:spPr>
          <a:xfrm>
            <a:off x="8214836" y="6220301"/>
            <a:ext cx="4122420" cy="957620"/>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Базовая стоимость личного времени = фиксированная ставка (например, 10 BYN/час)</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285643" y="529352"/>
            <a:ext cx="10059114" cy="1203008"/>
          </a:xfrm>
          <a:prstGeom prst="rect">
            <a:avLst/>
          </a:prstGeom>
          <a:noFill/>
          <a:ln/>
        </p:spPr>
        <p:txBody>
          <a:bodyPr wrap="square" lIns="0" tIns="0" rIns="0" bIns="0" rtlCol="0" anchor="t"/>
          <a:lstStyle/>
          <a:p>
            <a:pPr algn="l" indent="0" marL="0">
              <a:lnSpc>
                <a:spcPts val="4700"/>
              </a:lnSpc>
              <a:buNone/>
            </a:pPr>
            <a:r>
              <a:rPr lang="en-US" sz="3750" b="1" dirty="0">
                <a:solidFill>
                  <a:srgbClr val="EEAEF6"/>
                </a:solidFill>
                <a:latin typeface="Bricolage Grotesque Extra Bold" pitchFamily="34" charset="0"/>
                <a:ea typeface="Bricolage Grotesque Extra Bold" pitchFamily="34" charset="-122"/>
                <a:cs typeface="Bricolage Grotesque Extra Bold" pitchFamily="34" charset="-120"/>
              </a:rPr>
              <a:t>Целевая Аудитория: Кто Получит Максимальную Выгоду</a:t>
            </a:r>
            <a:endParaRPr lang="en-US" sz="3750" dirty="0"/>
          </a:p>
        </p:txBody>
      </p:sp>
      <p:sp>
        <p:nvSpPr>
          <p:cNvPr id="3" name="Text 1"/>
          <p:cNvSpPr/>
          <p:nvPr/>
        </p:nvSpPr>
        <p:spPr>
          <a:xfrm>
            <a:off x="2285643" y="2117288"/>
            <a:ext cx="10059114" cy="616029"/>
          </a:xfrm>
          <a:prstGeom prst="rect">
            <a:avLst/>
          </a:prstGeom>
          <a:noFill/>
          <a:ln/>
        </p:spPr>
        <p:txBody>
          <a:bodyPr wrap="square" lIns="0" tIns="0" rIns="0" bIns="0" rtlCol="0" anchor="t"/>
          <a:lstStyle/>
          <a:p>
            <a:pPr algn="l" indent="0" marL="0">
              <a:lnSpc>
                <a:spcPts val="2400"/>
              </a:lnSpc>
              <a:buNone/>
            </a:pPr>
            <a:r>
              <a:rPr lang="en-US" sz="1500" dirty="0">
                <a:solidFill>
                  <a:srgbClr val="E5DCE6"/>
                </a:solidFill>
                <a:latin typeface="Montserrat" pitchFamily="34" charset="0"/>
                <a:ea typeface="Montserrat" pitchFamily="34" charset="-122"/>
                <a:cs typeface="Montserrat" pitchFamily="34" charset="-120"/>
              </a:rPr>
              <a:t>FuelIntelliBot разработан для широкого круга водителей, но особенно ценен для тех, кто проводит много времени за рулем и чье время имеет конкретную финансовую ценность.</a:t>
            </a:r>
            <a:endParaRPr lang="en-US" sz="1500" dirty="0"/>
          </a:p>
        </p:txBody>
      </p:sp>
      <p:sp>
        <p:nvSpPr>
          <p:cNvPr id="4" name="Shape 2"/>
          <p:cNvSpPr/>
          <p:nvPr/>
        </p:nvSpPr>
        <p:spPr>
          <a:xfrm>
            <a:off x="2285643" y="2949893"/>
            <a:ext cx="1676519" cy="1417082"/>
          </a:xfrm>
          <a:prstGeom prst="roundRect">
            <a:avLst>
              <a:gd name="adj" fmla="val 5706"/>
            </a:avLst>
          </a:prstGeom>
          <a:solidFill>
            <a:srgbClr val="EEAEF6"/>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988588" y="3523059"/>
            <a:ext cx="270629" cy="270629"/>
          </a:xfrm>
          <a:prstGeom prst="rect">
            <a:avLst/>
          </a:prstGeom>
        </p:spPr>
      </p:pic>
      <p:sp>
        <p:nvSpPr>
          <p:cNvPr id="6" name="Text 3"/>
          <p:cNvSpPr/>
          <p:nvPr/>
        </p:nvSpPr>
        <p:spPr>
          <a:xfrm>
            <a:off x="4154567" y="3142298"/>
            <a:ext cx="2703909" cy="300752"/>
          </a:xfrm>
          <a:prstGeom prst="rect">
            <a:avLst/>
          </a:prstGeom>
          <a:noFill/>
          <a:ln/>
        </p:spPr>
        <p:txBody>
          <a:bodyPr wrap="none" lIns="0" tIns="0" rIns="0" bIns="0" rtlCol="0" anchor="t"/>
          <a:lstStyle/>
          <a:p>
            <a:pPr algn="l" indent="0" marL="0">
              <a:lnSpc>
                <a:spcPts val="235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Остальные Водители</a:t>
            </a:r>
            <a:endParaRPr lang="en-US" sz="1850" dirty="0"/>
          </a:p>
        </p:txBody>
      </p:sp>
      <p:sp>
        <p:nvSpPr>
          <p:cNvPr id="7" name="Text 4"/>
          <p:cNvSpPr/>
          <p:nvPr/>
        </p:nvSpPr>
        <p:spPr>
          <a:xfrm>
            <a:off x="4154567" y="3558540"/>
            <a:ext cx="7997785" cy="616029"/>
          </a:xfrm>
          <a:prstGeom prst="rect">
            <a:avLst/>
          </a:prstGeom>
          <a:noFill/>
          <a:ln/>
        </p:spPr>
        <p:txBody>
          <a:bodyPr wrap="square" lIns="0" tIns="0" rIns="0" bIns="0" rtlCol="0" anchor="t"/>
          <a:lstStyle/>
          <a:p>
            <a:pPr algn="l" indent="0" marL="0">
              <a:lnSpc>
                <a:spcPts val="2400"/>
              </a:lnSpc>
              <a:buNone/>
            </a:pPr>
            <a:r>
              <a:rPr lang="en-US" sz="1500" dirty="0">
                <a:solidFill>
                  <a:srgbClr val="E5DCE6"/>
                </a:solidFill>
                <a:latin typeface="Montserrat" pitchFamily="34" charset="0"/>
                <a:ea typeface="Montserrat" pitchFamily="34" charset="-122"/>
                <a:cs typeface="Montserrat" pitchFamily="34" charset="-120"/>
              </a:rPr>
              <a:t>Пенсионеры, студенты, автолюбители - для них экономия важна, но стоимость времени менее критична.</a:t>
            </a:r>
            <a:endParaRPr lang="en-US" sz="1500" dirty="0"/>
          </a:p>
        </p:txBody>
      </p:sp>
      <p:sp>
        <p:nvSpPr>
          <p:cNvPr id="8" name="Shape 5"/>
          <p:cNvSpPr/>
          <p:nvPr/>
        </p:nvSpPr>
        <p:spPr>
          <a:xfrm>
            <a:off x="4058364" y="4357449"/>
            <a:ext cx="8190190" cy="11430"/>
          </a:xfrm>
          <a:prstGeom prst="roundRect">
            <a:avLst>
              <a:gd name="adj" fmla="val 707419"/>
            </a:avLst>
          </a:prstGeom>
          <a:solidFill>
            <a:srgbClr val="EEAEF6"/>
          </a:solidFill>
          <a:ln/>
        </p:spPr>
      </p:sp>
      <p:sp>
        <p:nvSpPr>
          <p:cNvPr id="9" name="Shape 6"/>
          <p:cNvSpPr/>
          <p:nvPr/>
        </p:nvSpPr>
        <p:spPr>
          <a:xfrm>
            <a:off x="2285643" y="4463177"/>
            <a:ext cx="3353038" cy="1417082"/>
          </a:xfrm>
          <a:prstGeom prst="roundRect">
            <a:avLst>
              <a:gd name="adj" fmla="val 5706"/>
            </a:avLst>
          </a:prstGeom>
          <a:solidFill>
            <a:srgbClr val="EEAEF6"/>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6788" y="5036344"/>
            <a:ext cx="270629" cy="270629"/>
          </a:xfrm>
          <a:prstGeom prst="rect">
            <a:avLst/>
          </a:prstGeom>
        </p:spPr>
      </p:pic>
      <p:sp>
        <p:nvSpPr>
          <p:cNvPr id="11" name="Text 7"/>
          <p:cNvSpPr/>
          <p:nvPr/>
        </p:nvSpPr>
        <p:spPr>
          <a:xfrm>
            <a:off x="5831086" y="4655582"/>
            <a:ext cx="3358753" cy="300752"/>
          </a:xfrm>
          <a:prstGeom prst="rect">
            <a:avLst/>
          </a:prstGeom>
          <a:noFill/>
          <a:ln/>
        </p:spPr>
        <p:txBody>
          <a:bodyPr wrap="none" lIns="0" tIns="0" rIns="0" bIns="0" rtlCol="0" anchor="t"/>
          <a:lstStyle/>
          <a:p>
            <a:pPr algn="l" indent="0" marL="0">
              <a:lnSpc>
                <a:spcPts val="235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Активные Автовладельцы</a:t>
            </a:r>
            <a:endParaRPr lang="en-US" sz="1850" dirty="0"/>
          </a:p>
        </p:txBody>
      </p:sp>
      <p:sp>
        <p:nvSpPr>
          <p:cNvPr id="12" name="Text 8"/>
          <p:cNvSpPr/>
          <p:nvPr/>
        </p:nvSpPr>
        <p:spPr>
          <a:xfrm>
            <a:off x="5831086" y="5071824"/>
            <a:ext cx="6321266" cy="616029"/>
          </a:xfrm>
          <a:prstGeom prst="rect">
            <a:avLst/>
          </a:prstGeom>
          <a:noFill/>
          <a:ln/>
        </p:spPr>
        <p:txBody>
          <a:bodyPr wrap="square" lIns="0" tIns="0" rIns="0" bIns="0" rtlCol="0" anchor="t"/>
          <a:lstStyle/>
          <a:p>
            <a:pPr algn="l" indent="0" marL="0">
              <a:lnSpc>
                <a:spcPts val="2400"/>
              </a:lnSpc>
              <a:buNone/>
            </a:pPr>
            <a:r>
              <a:rPr lang="en-US" sz="1500" dirty="0">
                <a:solidFill>
                  <a:srgbClr val="E5DCE6"/>
                </a:solidFill>
                <a:latin typeface="Montserrat" pitchFamily="34" charset="0"/>
                <a:ea typeface="Montserrat" pitchFamily="34" charset="-122"/>
                <a:cs typeface="Montserrat" pitchFamily="34" charset="-120"/>
              </a:rPr>
              <a:t>Ежедневные поездки на работу, использование авто для бизнеса, семейные автомобили с большим пробегом.</a:t>
            </a:r>
            <a:endParaRPr lang="en-US" sz="1500" dirty="0"/>
          </a:p>
        </p:txBody>
      </p:sp>
      <p:sp>
        <p:nvSpPr>
          <p:cNvPr id="13" name="Shape 9"/>
          <p:cNvSpPr/>
          <p:nvPr/>
        </p:nvSpPr>
        <p:spPr>
          <a:xfrm>
            <a:off x="5734883" y="5870734"/>
            <a:ext cx="6513671" cy="11430"/>
          </a:xfrm>
          <a:prstGeom prst="roundRect">
            <a:avLst>
              <a:gd name="adj" fmla="val 707419"/>
            </a:avLst>
          </a:prstGeom>
          <a:solidFill>
            <a:srgbClr val="EEAEF6"/>
          </a:solidFill>
          <a:ln/>
        </p:spPr>
      </p:sp>
      <p:sp>
        <p:nvSpPr>
          <p:cNvPr id="14" name="Shape 10"/>
          <p:cNvSpPr/>
          <p:nvPr/>
        </p:nvSpPr>
        <p:spPr>
          <a:xfrm>
            <a:off x="2285643" y="5976461"/>
            <a:ext cx="5029557" cy="1725097"/>
          </a:xfrm>
          <a:prstGeom prst="roundRect">
            <a:avLst>
              <a:gd name="adj" fmla="val 4687"/>
            </a:avLst>
          </a:prstGeom>
          <a:solidFill>
            <a:srgbClr val="EEAEF6"/>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5107" y="6703576"/>
            <a:ext cx="270629" cy="270629"/>
          </a:xfrm>
          <a:prstGeom prst="rect">
            <a:avLst/>
          </a:prstGeom>
        </p:spPr>
      </p:pic>
      <p:sp>
        <p:nvSpPr>
          <p:cNvPr id="16" name="Text 11"/>
          <p:cNvSpPr/>
          <p:nvPr/>
        </p:nvSpPr>
        <p:spPr>
          <a:xfrm>
            <a:off x="7507605" y="6168866"/>
            <a:ext cx="3803094" cy="300752"/>
          </a:xfrm>
          <a:prstGeom prst="rect">
            <a:avLst/>
          </a:prstGeom>
          <a:noFill/>
          <a:ln/>
        </p:spPr>
        <p:txBody>
          <a:bodyPr wrap="none" lIns="0" tIns="0" rIns="0" bIns="0" rtlCol="0" anchor="t"/>
          <a:lstStyle/>
          <a:p>
            <a:pPr algn="l" indent="0" marL="0">
              <a:lnSpc>
                <a:spcPts val="235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Профессиональные Водители</a:t>
            </a:r>
            <a:endParaRPr lang="en-US" sz="1850" dirty="0"/>
          </a:p>
        </p:txBody>
      </p:sp>
      <p:sp>
        <p:nvSpPr>
          <p:cNvPr id="17" name="Text 12"/>
          <p:cNvSpPr/>
          <p:nvPr/>
        </p:nvSpPr>
        <p:spPr>
          <a:xfrm>
            <a:off x="7507605" y="6585109"/>
            <a:ext cx="4644747" cy="924044"/>
          </a:xfrm>
          <a:prstGeom prst="rect">
            <a:avLst/>
          </a:prstGeom>
          <a:noFill/>
          <a:ln/>
        </p:spPr>
        <p:txBody>
          <a:bodyPr wrap="square" lIns="0" tIns="0" rIns="0" bIns="0" rtlCol="0" anchor="t"/>
          <a:lstStyle/>
          <a:p>
            <a:pPr algn="l" indent="0" marL="0">
              <a:lnSpc>
                <a:spcPts val="2400"/>
              </a:lnSpc>
              <a:buNone/>
            </a:pPr>
            <a:r>
              <a:rPr lang="en-US" sz="1500" dirty="0">
                <a:solidFill>
                  <a:srgbClr val="E5DCE6"/>
                </a:solidFill>
                <a:latin typeface="Montserrat" pitchFamily="34" charset="0"/>
                <a:ea typeface="Montserrat" pitchFamily="34" charset="-122"/>
                <a:cs typeface="Montserrat" pitchFamily="34" charset="-120"/>
              </a:rPr>
              <a:t>Таксисты, курьеры, дальнобойщики — время = деньги, большой пробег, высокие расходы на топливо.</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461492" y="616148"/>
            <a:ext cx="11499890" cy="700207"/>
          </a:xfrm>
          <a:prstGeom prst="rect">
            <a:avLst/>
          </a:prstGeom>
          <a:noFill/>
          <a:ln/>
        </p:spPr>
        <p:txBody>
          <a:bodyPr wrap="none" lIns="0" tIns="0" rIns="0" bIns="0" rtlCol="0" anchor="t"/>
          <a:lstStyle/>
          <a:p>
            <a:pPr algn="l" indent="0" marL="0">
              <a:lnSpc>
                <a:spcPts val="5500"/>
              </a:lnSpc>
              <a:buNone/>
            </a:pPr>
            <a:r>
              <a:rPr lang="en-US" sz="4400" b="1" dirty="0">
                <a:solidFill>
                  <a:srgbClr val="EEAEF6"/>
                </a:solidFill>
                <a:latin typeface="Bricolage Grotesque Extra Bold" pitchFamily="34" charset="0"/>
                <a:ea typeface="Bricolage Grotesque Extra Bold" pitchFamily="34" charset="-122"/>
                <a:cs typeface="Bricolage Grotesque Extra Bold" pitchFamily="34" charset="-120"/>
              </a:rPr>
              <a:t>Бизнес-Модель: Экосистема Экономии</a:t>
            </a:r>
            <a:endParaRPr lang="en-US" sz="4400" dirty="0"/>
          </a:p>
        </p:txBody>
      </p:sp>
      <p:sp>
        <p:nvSpPr>
          <p:cNvPr id="3" name="Text 1"/>
          <p:cNvSpPr/>
          <p:nvPr/>
        </p:nvSpPr>
        <p:spPr>
          <a:xfrm>
            <a:off x="1461492" y="1764387"/>
            <a:ext cx="11707416" cy="716994"/>
          </a:xfrm>
          <a:prstGeom prst="rect">
            <a:avLst/>
          </a:prstGeom>
          <a:noFill/>
          <a:ln/>
        </p:spPr>
        <p:txBody>
          <a:bodyPr wrap="square" lIns="0" tIns="0" rIns="0" bIns="0" rtlCol="0" anchor="t"/>
          <a:lstStyle/>
          <a:p>
            <a:pPr algn="l" indent="0" marL="0">
              <a:lnSpc>
                <a:spcPts val="2800"/>
              </a:lnSpc>
              <a:buNone/>
            </a:pPr>
            <a:r>
              <a:rPr lang="en-US" sz="1750" dirty="0">
                <a:solidFill>
                  <a:srgbClr val="E5DCE6"/>
                </a:solidFill>
                <a:latin typeface="Montserrat" pitchFamily="34" charset="0"/>
                <a:ea typeface="Montserrat" pitchFamily="34" charset="-122"/>
                <a:cs typeface="Montserrat" pitchFamily="34" charset="-120"/>
              </a:rPr>
              <a:t>Наша монетизация строится на нескольких потоках, сфокусированных на создании ценности для всех участников: водителей, банков и АЗС.</a:t>
            </a:r>
            <a:endParaRPr lang="en-US" sz="1750" dirty="0"/>
          </a:p>
        </p:txBody>
      </p:sp>
      <p:sp>
        <p:nvSpPr>
          <p:cNvPr id="4" name="Text 2"/>
          <p:cNvSpPr/>
          <p:nvPr/>
        </p:nvSpPr>
        <p:spPr>
          <a:xfrm>
            <a:off x="1461492" y="4039910"/>
            <a:ext cx="3356848" cy="700088"/>
          </a:xfrm>
          <a:prstGeom prst="rect">
            <a:avLst/>
          </a:prstGeom>
          <a:noFill/>
          <a:ln/>
        </p:spPr>
        <p:txBody>
          <a:bodyPr wrap="square" lIns="0" tIns="0" rIns="0" bIns="0" rtlCol="0" anchor="t"/>
          <a:lstStyle/>
          <a:p>
            <a:pPr algn="r"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Партнерство с Банками</a:t>
            </a:r>
            <a:endParaRPr lang="en-US" sz="2200" dirty="0"/>
          </a:p>
        </p:txBody>
      </p:sp>
      <p:sp>
        <p:nvSpPr>
          <p:cNvPr id="5" name="Text 3"/>
          <p:cNvSpPr/>
          <p:nvPr/>
        </p:nvSpPr>
        <p:spPr>
          <a:xfrm>
            <a:off x="1461492" y="4874419"/>
            <a:ext cx="3356848" cy="1433989"/>
          </a:xfrm>
          <a:prstGeom prst="rect">
            <a:avLst/>
          </a:prstGeom>
          <a:noFill/>
          <a:ln/>
        </p:spPr>
        <p:txBody>
          <a:bodyPr wrap="square" lIns="0" tIns="0" rIns="0" bIns="0" rtlCol="0" anchor="t"/>
          <a:lstStyle/>
          <a:p>
            <a:pPr algn="r" indent="0" marL="0">
              <a:lnSpc>
                <a:spcPts val="2800"/>
              </a:lnSpc>
              <a:buNone/>
            </a:pPr>
            <a:r>
              <a:rPr lang="en-US" sz="1750" dirty="0">
                <a:solidFill>
                  <a:srgbClr val="E5DCE6"/>
                </a:solidFill>
                <a:latin typeface="Montserrat" pitchFamily="34" charset="0"/>
                <a:ea typeface="Montserrat" pitchFamily="34" charset="-122"/>
                <a:cs typeface="Montserrat" pitchFamily="34" charset="-120"/>
              </a:rPr>
              <a:t>Основной источник (80% выручки): за оформление топливной карты и активацию кэшбэка.</a:t>
            </a:r>
            <a:endParaRPr lang="en-US" sz="1750" dirty="0"/>
          </a:p>
        </p:txBody>
      </p:sp>
      <p:pic>
        <p:nvPicPr>
          <p:cNvPr id="6" name="Image 0" descr="preencoded.png">    </p:cNvPr>
          <p:cNvPicPr>
            <a:picLocks noChangeAspect="1"/>
          </p:cNvPicPr>
          <p:nvPr/>
        </p:nvPicPr>
        <p:blipFill>
          <a:blip r:embed="rId1"/>
          <a:stretch>
            <a:fillRect/>
          </a:stretch>
        </p:blipFill>
        <p:spPr>
          <a:xfrm>
            <a:off x="5266373" y="3125391"/>
            <a:ext cx="4097536" cy="4097536"/>
          </a:xfrm>
          <a:prstGeom prst="rect">
            <a:avLst/>
          </a:prstGeom>
        </p:spPr>
      </p:pic>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34645" y="4759881"/>
            <a:ext cx="335161" cy="335161"/>
          </a:xfrm>
          <a:prstGeom prst="rect">
            <a:avLst/>
          </a:prstGeom>
        </p:spPr>
      </p:pic>
      <p:sp>
        <p:nvSpPr>
          <p:cNvPr id="8" name="Text 4"/>
          <p:cNvSpPr/>
          <p:nvPr/>
        </p:nvSpPr>
        <p:spPr>
          <a:xfrm>
            <a:off x="9699903" y="2733437"/>
            <a:ext cx="3469005" cy="700088"/>
          </a:xfrm>
          <a:prstGeom prst="rect">
            <a:avLst/>
          </a:prstGeom>
          <a:noFill/>
          <a:ln/>
        </p:spPr>
        <p:txBody>
          <a:bodyPr wrap="squar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Премиум для Профессионалов</a:t>
            </a:r>
            <a:endParaRPr lang="en-US" sz="2200" dirty="0"/>
          </a:p>
        </p:txBody>
      </p:sp>
      <p:sp>
        <p:nvSpPr>
          <p:cNvPr id="9" name="Text 5"/>
          <p:cNvSpPr/>
          <p:nvPr/>
        </p:nvSpPr>
        <p:spPr>
          <a:xfrm>
            <a:off x="9699903" y="3567946"/>
            <a:ext cx="3469005" cy="1792486"/>
          </a:xfrm>
          <a:prstGeom prst="rect">
            <a:avLst/>
          </a:prstGeom>
          <a:noFill/>
          <a:ln/>
        </p:spPr>
        <p:txBody>
          <a:bodyPr wrap="square" lIns="0" tIns="0" rIns="0" bIns="0" rtlCol="0" anchor="t"/>
          <a:lstStyle/>
          <a:p>
            <a:pPr algn="l" indent="0" marL="0">
              <a:lnSpc>
                <a:spcPts val="2800"/>
              </a:lnSpc>
              <a:buNone/>
            </a:pPr>
            <a:r>
              <a:rPr lang="en-US" sz="1750" dirty="0">
                <a:solidFill>
                  <a:srgbClr val="E5DCE6"/>
                </a:solidFill>
                <a:latin typeface="Montserrat" pitchFamily="34" charset="0"/>
                <a:ea typeface="Montserrat" pitchFamily="34" charset="-122"/>
                <a:cs typeface="Montserrat" pitchFamily="34" charset="-120"/>
              </a:rPr>
              <a:t>Второй источник (15%): расширенная аналитика, интеграция с приложениями такси, корпоративные отчеты.</a:t>
            </a:r>
            <a:endParaRPr lang="en-US" sz="1750" dirty="0"/>
          </a:p>
        </p:txBody>
      </p:sp>
      <p:pic>
        <p:nvPicPr>
          <p:cNvPr id="10" name="Image 2" descr="preencoded.png">    </p:cNvPr>
          <p:cNvPicPr>
            <a:picLocks noChangeAspect="1"/>
          </p:cNvPicPr>
          <p:nvPr/>
        </p:nvPicPr>
        <p:blipFill>
          <a:blip r:embed="rId4"/>
          <a:stretch>
            <a:fillRect/>
          </a:stretch>
        </p:blipFill>
        <p:spPr>
          <a:xfrm>
            <a:off x="5266373" y="3125391"/>
            <a:ext cx="4097536" cy="4097536"/>
          </a:xfrm>
          <a:prstGeom prst="rect">
            <a:avLst/>
          </a:prstGeom>
        </p:spPr>
      </p:pic>
      <p:pic>
        <p:nvPicPr>
          <p:cNvPr id="11"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7318" y="3906203"/>
            <a:ext cx="335161" cy="335161"/>
          </a:xfrm>
          <a:prstGeom prst="rect">
            <a:avLst/>
          </a:prstGeom>
        </p:spPr>
      </p:pic>
      <p:sp>
        <p:nvSpPr>
          <p:cNvPr id="12" name="Text 6"/>
          <p:cNvSpPr/>
          <p:nvPr/>
        </p:nvSpPr>
        <p:spPr>
          <a:xfrm>
            <a:off x="9699903" y="5696426"/>
            <a:ext cx="2800826" cy="350044"/>
          </a:xfrm>
          <a:prstGeom prst="rect">
            <a:avLst/>
          </a:prstGeom>
          <a:noFill/>
          <a:ln/>
        </p:spPr>
        <p:txBody>
          <a:bodyPr wrap="none" lIns="0" tIns="0" rIns="0" bIns="0" rtlCol="0" anchor="t"/>
          <a:lstStyle/>
          <a:p>
            <a:pPr algn="l" indent="0" marL="0">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B2B для АЗС</a:t>
            </a:r>
            <a:endParaRPr lang="en-US" sz="2200" dirty="0"/>
          </a:p>
        </p:txBody>
      </p:sp>
      <p:sp>
        <p:nvSpPr>
          <p:cNvPr id="13" name="Text 7"/>
          <p:cNvSpPr/>
          <p:nvPr/>
        </p:nvSpPr>
        <p:spPr>
          <a:xfrm>
            <a:off x="9699903" y="6180892"/>
            <a:ext cx="3469005" cy="1433989"/>
          </a:xfrm>
          <a:prstGeom prst="rect">
            <a:avLst/>
          </a:prstGeom>
          <a:noFill/>
          <a:ln/>
        </p:spPr>
        <p:txBody>
          <a:bodyPr wrap="square" lIns="0" tIns="0" rIns="0" bIns="0" rtlCol="0" anchor="t"/>
          <a:lstStyle/>
          <a:p>
            <a:pPr algn="l" indent="0" marL="0">
              <a:lnSpc>
                <a:spcPts val="2800"/>
              </a:lnSpc>
              <a:buNone/>
            </a:pPr>
            <a:r>
              <a:rPr lang="en-US" sz="1750" dirty="0">
                <a:solidFill>
                  <a:srgbClr val="E5DCE6"/>
                </a:solidFill>
                <a:latin typeface="Montserrat" pitchFamily="34" charset="0"/>
                <a:ea typeface="Montserrat" pitchFamily="34" charset="-122"/>
                <a:cs typeface="Montserrat" pitchFamily="34" charset="-120"/>
              </a:rPr>
              <a:t>Третий источник (5%): верифицированный профиль, продвижение АЗС в приложении.</a:t>
            </a:r>
            <a:endParaRPr lang="en-US" sz="1750" dirty="0"/>
          </a:p>
        </p:txBody>
      </p:sp>
      <p:pic>
        <p:nvPicPr>
          <p:cNvPr id="14" name="Image 4" descr="preencoded.png">    </p:cNvPr>
          <p:cNvPicPr>
            <a:picLocks noChangeAspect="1"/>
          </p:cNvPicPr>
          <p:nvPr/>
        </p:nvPicPr>
        <p:blipFill>
          <a:blip r:embed="rId7"/>
          <a:stretch>
            <a:fillRect/>
          </a:stretch>
        </p:blipFill>
        <p:spPr>
          <a:xfrm>
            <a:off x="5266373" y="3125391"/>
            <a:ext cx="4097536" cy="4097536"/>
          </a:xfrm>
          <a:prstGeom prst="rect">
            <a:avLst/>
          </a:prstGeom>
        </p:spPr>
      </p:pic>
      <p:pic>
        <p:nvPicPr>
          <p:cNvPr id="15"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40241" y="6353294"/>
            <a:ext cx="335161" cy="33516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2026-01-15T14:47:47Z</dcterms:created>
  <dcterms:modified xsi:type="dcterms:W3CDTF">2026-01-15T14:47:47Z</dcterms:modified>
</cp:coreProperties>
</file>